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Roboto"/>
      <p:regular r:id="rId40"/>
      <p:bold r:id="rId41"/>
      <p:italic r:id="rId42"/>
      <p:boldItalic r:id="rId43"/>
    </p:embeddedFont>
    <p:embeddedFont>
      <p:font typeface="Amatic SC"/>
      <p:regular r:id="rId44"/>
      <p:bold r:id="rId45"/>
    </p:embeddedFont>
    <p:embeddedFont>
      <p:font typeface="Montserra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AmaticSC-regular.fntdata"/><Relationship Id="rId43" Type="http://schemas.openxmlformats.org/officeDocument/2006/relationships/font" Target="fonts/Roboto-boldItalic.fntdata"/><Relationship Id="rId46" Type="http://schemas.openxmlformats.org/officeDocument/2006/relationships/font" Target="fonts/Montserrat-regular.fntdata"/><Relationship Id="rId45" Type="http://schemas.openxmlformats.org/officeDocument/2006/relationships/font" Target="fonts/AmaticS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a06fc45b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a06fc45b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a06fc45b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a06fc45b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Proxy for expats/immigrants with limited language proficiency who nonetheless need to be able to do important real-life tasks</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784a66dd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784a66dd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data to collect to answer our research questions: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 and how they are preparing for the conversation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times they use language supports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translator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dictionary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Maybe google translate speech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Time spent on the task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times participant ask for repetition and clarification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Post-intervention survey - foreign language anxiety scale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Other observations - qualitative data</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Avenir"/>
                <a:ea typeface="Avenir"/>
                <a:cs typeface="Avenir"/>
                <a:sym typeface="Avenir"/>
              </a:rPr>
              <a:t>When engaging with AI, would users feel more engaged or anxious?</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200">
                <a:solidFill>
                  <a:schemeClr val="dk1"/>
                </a:solidFill>
                <a:latin typeface="Avenir"/>
                <a:ea typeface="Avenir"/>
                <a:cs typeface="Avenir"/>
                <a:sym typeface="Avenir"/>
              </a:rPr>
              <a:t>Would they feel less embarrassed about making mistakes?</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200">
                <a:solidFill>
                  <a:schemeClr val="dk1"/>
                </a:solidFill>
                <a:latin typeface="Avenir"/>
                <a:ea typeface="Avenir"/>
                <a:cs typeface="Avenir"/>
                <a:sym typeface="Avenir"/>
              </a:rPr>
              <a:t>Would they try harder or less hard to communicate well (operationalized by usage of language support tools)?</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784a66dd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784a66dd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784a66dd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784a66dd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Feels more comfortable to keep asking “pardon” when it’s a machine on the other side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 spent time to prepare before the task/conversation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 used language support tools, direct google translation, and e-dictionary (but used it for direct word translation)</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772304a93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772304a93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772304a93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772304a93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proposed experiment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Behind the scenes, we use Wizard of Oz and give responses using a script we developed around a conversation between someone who wants to get his/her car fixed and a mechanic.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plan to have design the experience to be less than 10 minutes and will analyze the data qualitatively.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a06fc45b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a06fc45b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a06fc45b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a06fc45b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71d251c9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71d251c9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140f0c4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140f0c4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VR world that immerses a user in realistic, culturally aware, scenarios with AI-powered language support tools that evoke nuanced and goal-oriented learning experiences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784a66dd3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784a66dd3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772304a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772304a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Feels more comfortable to keep asking “pardon” when it’s a machine on the other side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 spent time to prepare before the task/conversation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 used language support tools, direct google translation, and e-dictionary (but used it for direct word translation)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participant asked for feedback on his English performance on the task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a06fc45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a06fc45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Expose language learners to Realistic Practice Environments through an immersive virtual cultural language experience.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140f0c4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140f0c4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The focus on the process of speaking well and not communicating well might be associated with the fear of </a:t>
            </a:r>
            <a:r>
              <a:rPr lang="en"/>
              <a:t>embarrassment and making mistakes. </a:t>
            </a:r>
            <a:endParaRPr/>
          </a:p>
          <a:p>
            <a:pPr indent="0" lvl="0" marL="0" marR="0" rtl="0" algn="l">
              <a:lnSpc>
                <a:spcPct val="115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2400">
                <a:solidFill>
                  <a:schemeClr val="dk1"/>
                </a:solidFill>
                <a:latin typeface="Amatic SC"/>
                <a:ea typeface="Amatic SC"/>
                <a:cs typeface="Amatic SC"/>
                <a:sym typeface="Amatic SC"/>
              </a:rPr>
              <a:t>practicing with traditional methods (i.e. classes and apps) leaves users </a:t>
            </a:r>
            <a:r>
              <a:rPr b="1" lang="en" sz="2400">
                <a:solidFill>
                  <a:schemeClr val="dk1"/>
                </a:solidFill>
                <a:latin typeface="Amatic SC"/>
                <a:ea typeface="Amatic SC"/>
                <a:cs typeface="Amatic SC"/>
                <a:sym typeface="Amatic SC"/>
              </a:rPr>
              <a:t>underprepared for real-world interactions and over-fixated on the perfect use of language instead of communication. </a:t>
            </a:r>
            <a:endParaRPr sz="2400">
              <a:solidFill>
                <a:schemeClr val="dk1"/>
              </a:solidFill>
              <a:latin typeface="Amatic SC"/>
              <a:ea typeface="Amatic SC"/>
              <a:cs typeface="Amatic SC"/>
              <a:sym typeface="Amatic SC"/>
            </a:endParaRPr>
          </a:p>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9d723669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9d723669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Turing this solution into a research questions</a:t>
            </a:r>
            <a:endParaRPr sz="1200">
              <a:solidFill>
                <a:schemeClr val="dk1"/>
              </a:solidFill>
              <a:latin typeface="Avenir"/>
              <a:ea typeface="Avenir"/>
              <a:cs typeface="Avenir"/>
              <a:sym typeface="Avenir"/>
            </a:endParaRPr>
          </a:p>
          <a:p>
            <a:pPr indent="-304800" lvl="1" marL="9144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Assuming we could build this, there are some unanswered questions about the AI we’re about to build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9d723669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9d723669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Among them, the questions we’re interested in learning are </a:t>
            </a:r>
            <a:endParaRPr sz="1200">
              <a:solidFill>
                <a:schemeClr val="dk1"/>
              </a:solidFill>
              <a:latin typeface="Avenir"/>
              <a:ea typeface="Avenir"/>
              <a:cs typeface="Avenir"/>
              <a:sym typeface="Avenir"/>
            </a:endParaRPr>
          </a:p>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Research questions: </a:t>
            </a:r>
            <a:endParaRPr sz="1200">
              <a:solidFill>
                <a:schemeClr val="dk1"/>
              </a:solidFill>
              <a:latin typeface="Avenir"/>
              <a:ea typeface="Avenir"/>
              <a:cs typeface="Avenir"/>
              <a:sym typeface="Avenir"/>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how much time they would engage with the dictionary/tech (i.e. language support)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How do they feel about engagement &amp; anxiety</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Do they use different languages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Attitude differences and changes - willingness to make mistakes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the learning experiences are different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71d251c9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71d251c9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latin typeface="Avenir"/>
                <a:ea typeface="Avenir"/>
                <a:cs typeface="Avenir"/>
                <a:sym typeface="Avenir"/>
              </a:rPr>
              <a:t>That said, there are some major changes in our approach to this solution</a:t>
            </a:r>
            <a:endParaRPr sz="1200">
              <a:solidFill>
                <a:schemeClr val="dk1"/>
              </a:solidFill>
              <a:latin typeface="Avenir"/>
              <a:ea typeface="Avenir"/>
              <a:cs typeface="Avenir"/>
              <a:sym typeface="Avenir"/>
            </a:endParaRPr>
          </a:p>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Instead of building a product, we want to focus on designing experiences to test Research Questions that may inform future design</a:t>
            </a:r>
            <a:endParaRPr sz="1200">
              <a:solidFill>
                <a:schemeClr val="dk1"/>
              </a:solidFill>
              <a:latin typeface="Avenir"/>
              <a:ea typeface="Avenir"/>
              <a:cs typeface="Avenir"/>
              <a:sym typeface="Avenir"/>
            </a:endParaRPr>
          </a:p>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Focusing on one specific simulation instead of trying to design a language learning gameplay experience</a:t>
            </a:r>
            <a:endParaRPr sz="1200">
              <a:solidFill>
                <a:schemeClr val="dk1"/>
              </a:solidFill>
              <a:latin typeface="Avenir"/>
              <a:ea typeface="Avenir"/>
              <a:cs typeface="Avenir"/>
              <a:sym typeface="Avenir"/>
            </a:endParaRPr>
          </a:p>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Build the VR experience on Unity</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140f0c4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140f0c4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Goal - Chinese speakers learning English in an immersive environment; approach this in a research angle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Target user - CEFR level A2 - B1;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Potential testers -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Chinese Tourists on campus;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Local Chinese community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Chinese international students who are new to the country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9d723669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9d723669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chemeClr val="dk1"/>
              </a:solidFill>
              <a:latin typeface="Amatic SC"/>
              <a:ea typeface="Amatic SC"/>
              <a:cs typeface="Amatic SC"/>
              <a:sym typeface="Amatic SC"/>
            </a:endParaRPr>
          </a:p>
          <a:p>
            <a:pPr indent="0" lvl="0" marL="0" marR="0" rtl="0" algn="l">
              <a:lnSpc>
                <a:spcPct val="115000"/>
              </a:lnSpc>
              <a:spcBef>
                <a:spcPts val="0"/>
              </a:spcBef>
              <a:spcAft>
                <a:spcPts val="0"/>
              </a:spcAft>
              <a:buNone/>
            </a:pPr>
            <a:r>
              <a:rPr lang="en"/>
              <a:t>Previous paper prototype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72b548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72b548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9d723669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9d723669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Condition 1: user + tell them it’s human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Condition 2: user + tell them it’s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both conditions, users are allowed to use any technologies, such as their phone or dictionary, they would normally use to help them communicate.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9d723669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9d723669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9d723669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9d723669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9d723669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9d723669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Approach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Show the user interface, play an introduction video and show them their task description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Tell the user they are either communication with an AI or a human agent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9d723669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9d723669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the idea situation, we would Wizard of Oz in both conditions and give responses using Google text-to-speech.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t>For now we have not seamlessly integrated text-to-speech to the system so we used both chatbot interface and direct role-plays to test the scripts and </a:t>
            </a:r>
            <a:r>
              <a:rPr lang="en"/>
              <a:t>scenario we have in mind.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choice of the mechanic and autoshop was inspired by our needfinding, where one participant mentioned he had trouble communicating with a mechanic.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asked language learners and some of our previous participants about situations where they find difficult to navigate. It seems that they had trouble communicating in restaurants, over the phone, and situations where there involve technical terms. </a:t>
            </a:r>
            <a:endParaRPr/>
          </a:p>
          <a:p>
            <a:pPr indent="0" lvl="0" marL="0" rtl="0" algn="l">
              <a:spcBef>
                <a:spcPts val="0"/>
              </a:spcBef>
              <a:spcAft>
                <a:spcPts val="0"/>
              </a:spcAft>
              <a:buNone/>
            </a:pPr>
            <a:r>
              <a:t/>
            </a:r>
            <a:endParaRPr/>
          </a:p>
          <a:p>
            <a:pPr indent="0" lvl="0" marL="0" rtl="0" algn="l">
              <a:lnSpc>
                <a:spcPct val="140000"/>
              </a:lnSpc>
              <a:spcBef>
                <a:spcPts val="0"/>
              </a:spcBef>
              <a:spcAft>
                <a:spcPts val="0"/>
              </a:spcAft>
              <a:buNone/>
            </a:pPr>
            <a:r>
              <a:rPr lang="en" sz="1200">
                <a:solidFill>
                  <a:schemeClr val="dk1"/>
                </a:solidFill>
                <a:latin typeface="Roboto"/>
                <a:ea typeface="Roboto"/>
                <a:cs typeface="Roboto"/>
                <a:sym typeface="Roboto"/>
              </a:rPr>
              <a:t>Prototyping Tools </a:t>
            </a:r>
            <a:endParaRPr sz="1200">
              <a:solidFill>
                <a:schemeClr val="dk1"/>
              </a:solidFill>
              <a:latin typeface="Roboto"/>
              <a:ea typeface="Roboto"/>
              <a:cs typeface="Roboto"/>
              <a:sym typeface="Roboto"/>
            </a:endParaRPr>
          </a:p>
          <a:p>
            <a:pPr indent="0" lvl="0" marL="0" rtl="0" algn="l">
              <a:lnSpc>
                <a:spcPct val="140000"/>
              </a:lnSpc>
              <a:spcBef>
                <a:spcPts val="1600"/>
              </a:spcBef>
              <a:spcAft>
                <a:spcPts val="0"/>
              </a:spcAft>
              <a:buNone/>
            </a:pPr>
            <a:r>
              <a:rPr lang="en" sz="1200">
                <a:solidFill>
                  <a:schemeClr val="dk1"/>
                </a:solidFill>
                <a:latin typeface="Roboto"/>
                <a:ea typeface="Roboto"/>
                <a:cs typeface="Roboto"/>
                <a:sym typeface="Roboto"/>
              </a:rPr>
              <a:t>What did you use? - How did the tool helped? (what was easy) - How did the tool did not help? (what was hard) </a:t>
            </a:r>
            <a:endParaRPr sz="1200">
              <a:solidFill>
                <a:schemeClr val="dk1"/>
              </a:solidFill>
              <a:latin typeface="Roboto"/>
              <a:ea typeface="Roboto"/>
              <a:cs typeface="Roboto"/>
              <a:sym typeface="Roboto"/>
            </a:endParaRPr>
          </a:p>
          <a:p>
            <a:pPr indent="-304800" lvl="1" marL="914400" rtl="0" algn="l">
              <a:lnSpc>
                <a:spcPct val="140000"/>
              </a:lnSpc>
              <a:spcBef>
                <a:spcPts val="1600"/>
              </a:spcBef>
              <a:spcAft>
                <a:spcPts val="0"/>
              </a:spcAft>
              <a:buClr>
                <a:schemeClr val="dk1"/>
              </a:buClr>
              <a:buSzPts val="1200"/>
              <a:buFont typeface="Roboto"/>
              <a:buAutoNum type="alphaLcPeriod"/>
            </a:pPr>
            <a:r>
              <a:rPr lang="en" sz="1200">
                <a:solidFill>
                  <a:schemeClr val="dk1"/>
                </a:solidFill>
                <a:latin typeface="Roboto"/>
                <a:ea typeface="Roboto"/>
                <a:cs typeface="Roboto"/>
                <a:sym typeface="Roboto"/>
              </a:rPr>
              <a:t>Chatbot</a:t>
            </a:r>
            <a:endParaRPr sz="1200">
              <a:solidFill>
                <a:schemeClr val="dk1"/>
              </a:solidFill>
              <a:latin typeface="Roboto"/>
              <a:ea typeface="Roboto"/>
              <a:cs typeface="Roboto"/>
              <a:sym typeface="Roboto"/>
            </a:endParaRPr>
          </a:p>
          <a:p>
            <a:pPr indent="0" lvl="0" marL="0" rtl="0" algn="l">
              <a:lnSpc>
                <a:spcPct val="140000"/>
              </a:lnSpc>
              <a:spcBef>
                <a:spcPts val="1600"/>
              </a:spcBef>
              <a:spcAft>
                <a:spcPts val="0"/>
              </a:spcAft>
              <a:buNone/>
            </a:pPr>
            <a:r>
              <a:rPr lang="en" sz="1200">
                <a:solidFill>
                  <a:schemeClr val="dk1"/>
                </a:solidFill>
                <a:latin typeface="Roboto"/>
                <a:ea typeface="Roboto"/>
                <a:cs typeface="Roboto"/>
                <a:sym typeface="Roboto"/>
              </a:rPr>
              <a:t>Limitations/tradeoffs of the current prototype (what was left out of the prototype &amp; why) </a:t>
            </a:r>
            <a:endParaRPr sz="1200">
              <a:solidFill>
                <a:schemeClr val="dk1"/>
              </a:solidFill>
              <a:latin typeface="Roboto"/>
              <a:ea typeface="Roboto"/>
              <a:cs typeface="Roboto"/>
              <a:sym typeface="Roboto"/>
            </a:endParaRPr>
          </a:p>
          <a:p>
            <a:pPr indent="-304800" lvl="0" marL="457200" rtl="0" algn="l">
              <a:lnSpc>
                <a:spcPct val="140000"/>
              </a:lnSpc>
              <a:spcBef>
                <a:spcPts val="1600"/>
              </a:spcBef>
              <a:spcAft>
                <a:spcPts val="0"/>
              </a:spcAft>
              <a:buClr>
                <a:schemeClr val="dk1"/>
              </a:buClr>
              <a:buSzPts val="1200"/>
              <a:buFont typeface="Roboto"/>
              <a:buAutoNum type="alphaLcPeriod"/>
            </a:pPr>
            <a:r>
              <a:rPr lang="en" sz="1200">
                <a:solidFill>
                  <a:schemeClr val="dk1"/>
                </a:solidFill>
                <a:latin typeface="Roboto"/>
                <a:ea typeface="Roboto"/>
                <a:cs typeface="Roboto"/>
                <a:sym typeface="Roboto"/>
              </a:rPr>
              <a:t>Text-to-speach</a:t>
            </a:r>
            <a:endParaRPr sz="1200">
              <a:solidFill>
                <a:schemeClr val="dk1"/>
              </a:solidFill>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71d251c9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71d251c9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The self-combustion seems unlikely and the car is probably not going to be repairable. </a:t>
            </a:r>
            <a:endParaRPr>
              <a:solidFill>
                <a:schemeClr val="dk1"/>
              </a:solidFill>
            </a:endParaRPr>
          </a:p>
          <a:p>
            <a:pPr indent="0" lvl="0" marL="0" rtl="0" algn="l">
              <a:lnSpc>
                <a:spcPct val="115000"/>
              </a:lnSpc>
              <a:spcBef>
                <a:spcPts val="0"/>
              </a:spcBef>
              <a:spcAft>
                <a:spcPts val="0"/>
              </a:spcAft>
              <a:buNone/>
            </a:pPr>
            <a:r>
              <a:rPr b="1" lang="en" sz="2400">
                <a:solidFill>
                  <a:schemeClr val="dk1"/>
                </a:solidFill>
                <a:latin typeface="Amatic SC"/>
                <a:ea typeface="Amatic SC"/>
                <a:cs typeface="Amatic SC"/>
                <a:sym typeface="Amatic SC"/>
              </a:rPr>
              <a:t>Script Piloting feedback:</a:t>
            </a:r>
            <a:endParaRPr b="1" sz="2400">
              <a:solidFill>
                <a:schemeClr val="dk1"/>
              </a:solidFill>
              <a:latin typeface="Amatic SC"/>
              <a:ea typeface="Amatic SC"/>
              <a:cs typeface="Amatic SC"/>
              <a:sym typeface="Amatic SC"/>
            </a:endParaRPr>
          </a:p>
          <a:p>
            <a:pPr indent="-342900" lvl="0" marL="457200" rtl="0" algn="l">
              <a:lnSpc>
                <a:spcPct val="115000"/>
              </a:lnSpc>
              <a:spcBef>
                <a:spcPts val="0"/>
              </a:spcBef>
              <a:spcAft>
                <a:spcPts val="0"/>
              </a:spcAft>
              <a:buClr>
                <a:schemeClr val="dk1"/>
              </a:buClr>
              <a:buSzPts val="1800"/>
              <a:buFont typeface="Amatic SC"/>
              <a:buChar char="-"/>
            </a:pPr>
            <a:r>
              <a:rPr lang="en" sz="1800">
                <a:solidFill>
                  <a:schemeClr val="dk1"/>
                </a:solidFill>
                <a:latin typeface="Amatic SC"/>
                <a:ea typeface="Amatic SC"/>
                <a:cs typeface="Amatic SC"/>
                <a:sym typeface="Amatic SC"/>
              </a:rPr>
              <a:t>The self-combustion seems unlikely </a:t>
            </a:r>
            <a:endParaRPr sz="1800">
              <a:solidFill>
                <a:schemeClr val="dk1"/>
              </a:solidFill>
              <a:latin typeface="Amatic SC"/>
              <a:ea typeface="Amatic SC"/>
              <a:cs typeface="Amatic SC"/>
              <a:sym typeface="Amatic SC"/>
            </a:endParaRPr>
          </a:p>
          <a:p>
            <a:pPr indent="-342900" lvl="0" marL="457200" rtl="0" algn="l">
              <a:lnSpc>
                <a:spcPct val="115000"/>
              </a:lnSpc>
              <a:spcBef>
                <a:spcPts val="0"/>
              </a:spcBef>
              <a:spcAft>
                <a:spcPts val="0"/>
              </a:spcAft>
              <a:buClr>
                <a:schemeClr val="dk1"/>
              </a:buClr>
              <a:buSzPts val="1800"/>
              <a:buFont typeface="Amatic SC"/>
              <a:buChar char="-"/>
            </a:pPr>
            <a:r>
              <a:rPr lang="en" sz="1800">
                <a:solidFill>
                  <a:schemeClr val="dk1"/>
                </a:solidFill>
                <a:latin typeface="Amatic SC"/>
                <a:ea typeface="Amatic SC"/>
                <a:cs typeface="Amatic SC"/>
                <a:sym typeface="Amatic SC"/>
              </a:rPr>
              <a:t>Errors introduced by Speech detection were very frustrating. Sometimes the learner was not sure if the error was theirs, or a tech failure.</a:t>
            </a:r>
            <a:endParaRPr sz="1800">
              <a:solidFill>
                <a:schemeClr val="dk1"/>
              </a:solidFill>
              <a:latin typeface="Amatic SC"/>
              <a:ea typeface="Amatic SC"/>
              <a:cs typeface="Amatic SC"/>
              <a:sym typeface="Amatic SC"/>
            </a:endParaRPr>
          </a:p>
          <a:p>
            <a:pPr indent="-342900" lvl="0" marL="457200" rtl="0" algn="l">
              <a:spcBef>
                <a:spcPts val="0"/>
              </a:spcBef>
              <a:spcAft>
                <a:spcPts val="0"/>
              </a:spcAft>
              <a:buClr>
                <a:schemeClr val="dk1"/>
              </a:buClr>
              <a:buSzPts val="1800"/>
              <a:buFont typeface="Amatic SC"/>
              <a:buChar char="-"/>
            </a:pPr>
            <a:r>
              <a:rPr lang="en" sz="1700">
                <a:solidFill>
                  <a:srgbClr val="222222"/>
                </a:solidFill>
                <a:latin typeface="Avenir"/>
                <a:ea typeface="Avenir"/>
                <a:cs typeface="Avenir"/>
                <a:sym typeface="Avenir"/>
              </a:rPr>
              <a:t>“Speech was easier because I did not have to worry about spelling. Depending on gender, some words are spelled differently but they mostly sound the same” - Native English Speaker Learning French</a:t>
            </a:r>
            <a:endParaRPr sz="1800">
              <a:solidFill>
                <a:schemeClr val="dk1"/>
              </a:solidFill>
              <a:latin typeface="Amatic SC"/>
              <a:ea typeface="Amatic SC"/>
              <a:cs typeface="Amatic SC"/>
              <a:sym typeface="Amatic S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140f0c4b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140f0c4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Besides coming up with the experiment design and basic testing interface, here’s some other progress and things we’ve learned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self-combustion seems unlikely and the car is probably not going to be repairable.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222222"/>
                </a:solidFill>
              </a:rPr>
              <a:t>- User spoke aloud the text from "Joe the Mechanic" </a:t>
            </a:r>
            <a:endParaRPr>
              <a:solidFill>
                <a:srgbClr val="222222"/>
              </a:solidFill>
            </a:endParaRPr>
          </a:p>
          <a:p>
            <a:pPr indent="0" lvl="0" marL="0" rtl="0" algn="l">
              <a:spcBef>
                <a:spcPts val="0"/>
              </a:spcBef>
              <a:spcAft>
                <a:spcPts val="0"/>
              </a:spcAft>
              <a:buClr>
                <a:schemeClr val="dk1"/>
              </a:buClr>
              <a:buSzPts val="1100"/>
              <a:buFont typeface="Arial"/>
              <a:buNone/>
            </a:pPr>
            <a:r>
              <a:rPr lang="en">
                <a:solidFill>
                  <a:srgbClr val="222222"/>
                </a:solidFill>
              </a:rPr>
              <a:t>- I looked up gender of words more when typing than speaking </a:t>
            </a:r>
            <a:endParaRPr>
              <a:solidFill>
                <a:srgbClr val="222222"/>
              </a:solidFill>
            </a:endParaRPr>
          </a:p>
          <a:p>
            <a:pPr indent="0" lvl="0" marL="0" rtl="0" algn="l">
              <a:spcBef>
                <a:spcPts val="0"/>
              </a:spcBef>
              <a:spcAft>
                <a:spcPts val="0"/>
              </a:spcAft>
              <a:buClr>
                <a:schemeClr val="dk1"/>
              </a:buClr>
              <a:buSzPts val="1100"/>
              <a:buFont typeface="Arial"/>
              <a:buNone/>
            </a:pPr>
            <a:r>
              <a:rPr lang="en">
                <a:solidFill>
                  <a:srgbClr val="222222"/>
                </a:solidFill>
              </a:rPr>
              <a:t>- "I know what happened, but It is hard to convey the message with my limited vocabulary, it felt a little bit like a charades game"</a:t>
            </a:r>
            <a:endParaRPr>
              <a:solidFill>
                <a:srgbClr val="222222"/>
              </a:solidFill>
            </a:endParaRPr>
          </a:p>
          <a:p>
            <a:pPr indent="0" lvl="0" marL="0" rtl="0" algn="l">
              <a:spcBef>
                <a:spcPts val="0"/>
              </a:spcBef>
              <a:spcAft>
                <a:spcPts val="0"/>
              </a:spcAft>
              <a:buClr>
                <a:schemeClr val="dk1"/>
              </a:buClr>
              <a:buSzPts val="1100"/>
              <a:buFont typeface="Arial"/>
              <a:buNone/>
            </a:pPr>
            <a:r>
              <a:rPr lang="en">
                <a:solidFill>
                  <a:srgbClr val="222222"/>
                </a:solidFill>
              </a:rPr>
              <a:t>- "hood is an American thing, a colloquial even if I do know the word for the hood, it might actually mean like a coat hood" </a:t>
            </a:r>
            <a:endParaRPr>
              <a:solidFill>
                <a:srgbClr val="222222"/>
              </a:solidFill>
            </a:endParaRPr>
          </a:p>
          <a:p>
            <a:pPr indent="0" lvl="0" marL="0" rtl="0" algn="l">
              <a:spcBef>
                <a:spcPts val="0"/>
              </a:spcBef>
              <a:spcAft>
                <a:spcPts val="0"/>
              </a:spcAft>
              <a:buClr>
                <a:schemeClr val="dk1"/>
              </a:buClr>
              <a:buSzPts val="1100"/>
              <a:buFont typeface="Arial"/>
              <a:buNone/>
            </a:pPr>
            <a:r>
              <a:rPr lang="en">
                <a:solidFill>
                  <a:srgbClr val="222222"/>
                </a:solidFill>
              </a:rPr>
              <a:t>- I usually checking in to make sure the person understand what I am saying, or If they are looking confused” -&gt; Facial expressions are important  </a:t>
            </a:r>
            <a:endParaRPr>
              <a:solidFill>
                <a:srgbClr val="222222"/>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71d251c9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71d251c9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Study: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Research question statement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Condition 1: user + tell them it’s human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Condition 2: user + tell them it’s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want to compare two conditions and see if the perception of the other person changes learners interact with the system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784a66dd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784a66dd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Real life, somewhat open ended </a:t>
            </a:r>
            <a:endParaRPr/>
          </a:p>
          <a:p>
            <a:pPr indent="0" lvl="0" marL="0" rtl="0" algn="l">
              <a:spcBef>
                <a:spcPts val="0"/>
              </a:spcBef>
              <a:spcAft>
                <a:spcPts val="0"/>
              </a:spcAft>
              <a:buNone/>
            </a:pPr>
            <a:r>
              <a:rPr lang="en"/>
              <a:t>Clear goals and can involve no trivial vocabulary , things that you won’t come across in an everyday class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6e8d4977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6e8d4977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proposed experiment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Behind the scenes, we use Wizard of Oz and give responses using a script we developed around a conversation between someone who wants to get his/her car fixed and a mechanic.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plan to have design the experience to be less than 10 minutes and will analyze the data qualitatively.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772304a9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772304a9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proposed experiment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Behind the scenes, we use Wizard of Oz and give responses using a script we developed around a conversation between someone who wants to get his/her car fixed and a mechanic.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plan to have design the experience to be less than 10 minutes and will analyze the data qualitatively.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140f0c4b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140f0c4b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a06fc45b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a06fc45b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hyperlink" Target="http://drive.google.com/file/d/1ynz2bifExp-r3p0IOZIWMg-IqTVrpynL/view" TargetMode="External"/><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1.jpg"/><Relationship Id="rId6" Type="http://schemas.openxmlformats.org/officeDocument/2006/relationships/image" Target="../media/image4.png"/><Relationship Id="rId7"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jp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gif"/><Relationship Id="rId4" Type="http://schemas.openxmlformats.org/officeDocument/2006/relationships/hyperlink" Target="http://angelic.ai/multivrse.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3920" t="999"/>
          <a:stretch/>
        </p:blipFill>
        <p:spPr>
          <a:xfrm>
            <a:off x="0" y="0"/>
            <a:ext cx="7154575" cy="4513374"/>
          </a:xfrm>
          <a:prstGeom prst="rect">
            <a:avLst/>
          </a:prstGeom>
          <a:noFill/>
          <a:ln>
            <a:noFill/>
          </a:ln>
        </p:spPr>
      </p:pic>
      <p:sp>
        <p:nvSpPr>
          <p:cNvPr id="55" name="Google Shape;55;p13"/>
          <p:cNvSpPr/>
          <p:nvPr/>
        </p:nvSpPr>
        <p:spPr>
          <a:xfrm>
            <a:off x="76200" y="4199800"/>
            <a:ext cx="3403500" cy="661200"/>
          </a:xfrm>
          <a:prstGeom prst="roundRect">
            <a:avLst>
              <a:gd fmla="val 16667" name="adj"/>
            </a:avLst>
          </a:prstGeom>
          <a:solidFill>
            <a:srgbClr val="5FD09B"/>
          </a:solidFill>
          <a:ln>
            <a:noFill/>
          </a:ln>
          <a:effectLst>
            <a:outerShdw blurRad="728663" rotWithShape="0" algn="bl" dir="215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nvSpPr>
        <p:spPr>
          <a:xfrm>
            <a:off x="5511925" y="945025"/>
            <a:ext cx="4936500" cy="5367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b="1" lang="en" sz="6000">
                <a:solidFill>
                  <a:srgbClr val="31B1C6"/>
                </a:solidFill>
                <a:latin typeface="Amatic SC"/>
                <a:ea typeface="Amatic SC"/>
                <a:cs typeface="Amatic SC"/>
                <a:sym typeface="Amatic SC"/>
              </a:rPr>
              <a:t>Welcome</a:t>
            </a:r>
            <a:r>
              <a:rPr b="1" lang="en" sz="4800">
                <a:solidFill>
                  <a:srgbClr val="31B1C6"/>
                </a:solidFill>
                <a:latin typeface="Amatic SC"/>
                <a:ea typeface="Amatic SC"/>
                <a:cs typeface="Amatic SC"/>
                <a:sym typeface="Amatic SC"/>
              </a:rPr>
              <a:t> </a:t>
            </a:r>
            <a:endParaRPr b="1" sz="4800">
              <a:solidFill>
                <a:srgbClr val="31B1C6"/>
              </a:solidFill>
              <a:latin typeface="Amatic SC"/>
              <a:ea typeface="Amatic SC"/>
              <a:cs typeface="Amatic SC"/>
              <a:sym typeface="Amatic SC"/>
            </a:endParaRPr>
          </a:p>
          <a:p>
            <a:pPr indent="457200" lvl="0" marL="457200" rtl="0" algn="l">
              <a:spcBef>
                <a:spcPts val="0"/>
              </a:spcBef>
              <a:spcAft>
                <a:spcPts val="0"/>
              </a:spcAft>
              <a:buNone/>
            </a:pPr>
            <a:r>
              <a:rPr b="1" lang="en" sz="6000">
                <a:solidFill>
                  <a:srgbClr val="31B1C6"/>
                </a:solidFill>
                <a:latin typeface="Amatic SC"/>
                <a:ea typeface="Amatic SC"/>
                <a:cs typeface="Amatic SC"/>
                <a:sym typeface="Amatic SC"/>
              </a:rPr>
              <a:t>     to the</a:t>
            </a:r>
            <a:r>
              <a:rPr b="1" lang="en" sz="6000">
                <a:solidFill>
                  <a:srgbClr val="000000"/>
                </a:solidFill>
                <a:latin typeface="Amatic SC"/>
                <a:ea typeface="Amatic SC"/>
                <a:cs typeface="Amatic SC"/>
                <a:sym typeface="Amatic SC"/>
              </a:rPr>
              <a:t> 	</a:t>
            </a:r>
            <a:endParaRPr b="1" sz="6000">
              <a:solidFill>
                <a:srgbClr val="000000"/>
              </a:solidFill>
              <a:latin typeface="Amatic SC"/>
              <a:ea typeface="Amatic SC"/>
              <a:cs typeface="Amatic SC"/>
              <a:sym typeface="Amatic SC"/>
            </a:endParaRPr>
          </a:p>
        </p:txBody>
      </p:sp>
      <p:sp>
        <p:nvSpPr>
          <p:cNvPr id="57" name="Google Shape;57;p13"/>
          <p:cNvSpPr txBox="1"/>
          <p:nvPr/>
        </p:nvSpPr>
        <p:spPr>
          <a:xfrm>
            <a:off x="4468549" y="2571750"/>
            <a:ext cx="4525500" cy="1045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10000">
                <a:solidFill>
                  <a:srgbClr val="3236A7"/>
                </a:solidFill>
                <a:latin typeface="Amatic SC"/>
                <a:ea typeface="Amatic SC"/>
                <a:cs typeface="Amatic SC"/>
                <a:sym typeface="Amatic SC"/>
              </a:rPr>
              <a:t>Multi</a:t>
            </a:r>
            <a:r>
              <a:rPr b="1" lang="en" sz="13000">
                <a:solidFill>
                  <a:srgbClr val="5FD09B"/>
                </a:solidFill>
                <a:latin typeface="Amatic SC"/>
                <a:ea typeface="Amatic SC"/>
                <a:cs typeface="Amatic SC"/>
                <a:sym typeface="Amatic SC"/>
              </a:rPr>
              <a:t>vr</a:t>
            </a:r>
            <a:r>
              <a:rPr b="1" lang="en" sz="10000">
                <a:solidFill>
                  <a:srgbClr val="5FD09B"/>
                </a:solidFill>
                <a:latin typeface="Amatic SC"/>
                <a:ea typeface="Amatic SC"/>
                <a:cs typeface="Amatic SC"/>
                <a:sym typeface="Amatic SC"/>
              </a:rPr>
              <a:t>se</a:t>
            </a:r>
            <a:endParaRPr b="1" sz="10000">
              <a:solidFill>
                <a:srgbClr val="5FD09B"/>
              </a:solidFill>
            </a:endParaRPr>
          </a:p>
        </p:txBody>
      </p:sp>
      <p:sp>
        <p:nvSpPr>
          <p:cNvPr id="58" name="Google Shape;58;p13"/>
          <p:cNvSpPr txBox="1"/>
          <p:nvPr/>
        </p:nvSpPr>
        <p:spPr>
          <a:xfrm>
            <a:off x="216475" y="4262050"/>
            <a:ext cx="51759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rgbClr val="FFFFFF"/>
                </a:solidFill>
                <a:latin typeface="Avenir"/>
                <a:ea typeface="Avenir"/>
                <a:cs typeface="Avenir"/>
                <a:sym typeface="Avenir"/>
              </a:rPr>
              <a:t>CS377E | Spring 2019</a:t>
            </a:r>
            <a:endParaRPr b="1">
              <a:solidFill>
                <a:srgbClr val="FFFFFF"/>
              </a:solidFill>
              <a:latin typeface="Avenir"/>
              <a:ea typeface="Avenir"/>
              <a:cs typeface="Avenir"/>
              <a:sym typeface="Avenir"/>
            </a:endParaRPr>
          </a:p>
          <a:p>
            <a:pPr indent="0" lvl="0" marL="0" rtl="0" algn="l">
              <a:spcBef>
                <a:spcPts val="0"/>
              </a:spcBef>
              <a:spcAft>
                <a:spcPts val="0"/>
              </a:spcAft>
              <a:buClr>
                <a:srgbClr val="000000"/>
              </a:buClr>
              <a:buSzPts val="1100"/>
              <a:buFont typeface="Arial"/>
              <a:buNone/>
            </a:pPr>
            <a:r>
              <a:rPr lang="en" sz="1200">
                <a:solidFill>
                  <a:srgbClr val="FFFFFF"/>
                </a:solidFill>
                <a:latin typeface="Avenir"/>
                <a:ea typeface="Avenir"/>
                <a:cs typeface="Avenir"/>
                <a:sym typeface="Avenir"/>
              </a:rPr>
              <a:t>Nathan D., Glenn D., Joyce H., Angelica W.</a:t>
            </a:r>
            <a:r>
              <a:rPr lang="en" sz="1200">
                <a:solidFill>
                  <a:srgbClr val="00BEEF"/>
                </a:solidFill>
                <a:latin typeface="Avenir"/>
                <a:ea typeface="Avenir"/>
                <a:cs typeface="Avenir"/>
                <a:sym typeface="Avenir"/>
              </a:rPr>
              <a:t> </a:t>
            </a:r>
            <a:endParaRPr sz="1200">
              <a:solidFill>
                <a:srgbClr val="00BEEF"/>
              </a:solidFill>
              <a:latin typeface="Avenir"/>
              <a:ea typeface="Avenir"/>
              <a:cs typeface="Avenir"/>
              <a:sym typeface="Avenir"/>
            </a:endParaRPr>
          </a:p>
          <a:p>
            <a:pPr indent="0" lvl="0" marL="0" rtl="0" algn="l">
              <a:spcBef>
                <a:spcPts val="0"/>
              </a:spcBef>
              <a:spcAft>
                <a:spcPts val="0"/>
              </a:spcAft>
              <a:buNone/>
            </a:pPr>
            <a:r>
              <a:t/>
            </a:r>
            <a:endParaRPr>
              <a:solidFill>
                <a:srgbClr val="F1C23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grpSp>
        <p:nvGrpSpPr>
          <p:cNvPr id="192" name="Google Shape;192;p22"/>
          <p:cNvGrpSpPr/>
          <p:nvPr/>
        </p:nvGrpSpPr>
        <p:grpSpPr>
          <a:xfrm rot="-1426241">
            <a:off x="399516" y="363709"/>
            <a:ext cx="548575" cy="549235"/>
            <a:chOff x="570875" y="4322250"/>
            <a:chExt cx="443300" cy="443325"/>
          </a:xfrm>
        </p:grpSpPr>
        <p:sp>
          <p:nvSpPr>
            <p:cNvPr id="193" name="Google Shape;193;p22"/>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194" name="Google Shape;194;p22"/>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195" name="Google Shape;195;p22"/>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196" name="Google Shape;196;p22"/>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grpSp>
      <p:pic>
        <p:nvPicPr>
          <p:cNvPr id="197" name="Google Shape;197;p22"/>
          <p:cNvPicPr preferRelativeResize="0"/>
          <p:nvPr/>
        </p:nvPicPr>
        <p:blipFill rotWithShape="1">
          <a:blip r:embed="rId3">
            <a:alphaModFix amt="30000"/>
          </a:blip>
          <a:srcRect b="53220" l="6535" r="56098" t="9358"/>
          <a:stretch/>
        </p:blipFill>
        <p:spPr>
          <a:xfrm>
            <a:off x="7982750" y="4600700"/>
            <a:ext cx="304150" cy="304575"/>
          </a:xfrm>
          <a:prstGeom prst="rect">
            <a:avLst/>
          </a:prstGeom>
          <a:noFill/>
          <a:ln>
            <a:noFill/>
          </a:ln>
        </p:spPr>
      </p:pic>
      <p:grpSp>
        <p:nvGrpSpPr>
          <p:cNvPr id="198" name="Google Shape;198;p22"/>
          <p:cNvGrpSpPr/>
          <p:nvPr/>
        </p:nvGrpSpPr>
        <p:grpSpPr>
          <a:xfrm>
            <a:off x="8384352" y="4547202"/>
            <a:ext cx="441051" cy="411580"/>
            <a:chOff x="6654650" y="3665275"/>
            <a:chExt cx="409100" cy="409125"/>
          </a:xfrm>
        </p:grpSpPr>
        <p:sp>
          <p:nvSpPr>
            <p:cNvPr id="199" name="Google Shape;199;p22"/>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1" name="Google Shape;201;p22"/>
          <p:cNvPicPr preferRelativeResize="0"/>
          <p:nvPr/>
        </p:nvPicPr>
        <p:blipFill>
          <a:blip r:embed="rId4">
            <a:alphaModFix/>
          </a:blip>
          <a:stretch>
            <a:fillRect/>
          </a:stretch>
        </p:blipFill>
        <p:spPr>
          <a:xfrm>
            <a:off x="172025" y="1104925"/>
            <a:ext cx="3764124" cy="3918274"/>
          </a:xfrm>
          <a:prstGeom prst="rect">
            <a:avLst/>
          </a:prstGeom>
          <a:noFill/>
          <a:ln>
            <a:noFill/>
          </a:ln>
        </p:spPr>
      </p:pic>
      <p:pic>
        <p:nvPicPr>
          <p:cNvPr id="202" name="Google Shape;202;p22"/>
          <p:cNvPicPr preferRelativeResize="0"/>
          <p:nvPr/>
        </p:nvPicPr>
        <p:blipFill>
          <a:blip r:embed="rId5">
            <a:alphaModFix/>
          </a:blip>
          <a:stretch>
            <a:fillRect/>
          </a:stretch>
        </p:blipFill>
        <p:spPr>
          <a:xfrm>
            <a:off x="3800475" y="1104925"/>
            <a:ext cx="5286376" cy="3358949"/>
          </a:xfrm>
          <a:prstGeom prst="rect">
            <a:avLst/>
          </a:prstGeom>
          <a:noFill/>
          <a:ln>
            <a:noFill/>
          </a:ln>
        </p:spPr>
      </p:pic>
      <p:sp>
        <p:nvSpPr>
          <p:cNvPr id="203" name="Google Shape;203;p22"/>
          <p:cNvSpPr txBox="1"/>
          <p:nvPr/>
        </p:nvSpPr>
        <p:spPr>
          <a:xfrm>
            <a:off x="859975" y="276550"/>
            <a:ext cx="54675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Interface redesign #1: </a:t>
            </a:r>
            <a:r>
              <a:rPr b="1" lang="en" sz="3600">
                <a:solidFill>
                  <a:srgbClr val="5FD09B"/>
                </a:solidFill>
                <a:latin typeface="Amatic SC"/>
                <a:ea typeface="Amatic SC"/>
                <a:cs typeface="Amatic SC"/>
                <a:sym typeface="Amatic SC"/>
              </a:rPr>
              <a:t>Revised Script</a:t>
            </a:r>
            <a:endParaRPr b="1" sz="3600">
              <a:solidFill>
                <a:srgbClr val="5FD09B"/>
              </a:solidFill>
              <a:latin typeface="Amatic SC"/>
              <a:ea typeface="Amatic SC"/>
              <a:cs typeface="Amatic SC"/>
              <a:sym typeface="Amatic S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3"/>
          <p:cNvSpPr txBox="1"/>
          <p:nvPr/>
        </p:nvSpPr>
        <p:spPr>
          <a:xfrm>
            <a:off x="527700" y="276550"/>
            <a:ext cx="38517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3236A7"/>
                </a:solidFill>
                <a:latin typeface="Amatic SC"/>
                <a:ea typeface="Amatic SC"/>
                <a:cs typeface="Amatic SC"/>
                <a:sym typeface="Amatic SC"/>
              </a:rPr>
              <a:t>Usability study</a:t>
            </a:r>
            <a:endParaRPr sz="3600">
              <a:solidFill>
                <a:srgbClr val="3236A7"/>
              </a:solidFill>
              <a:latin typeface="Amatic SC"/>
              <a:ea typeface="Amatic SC"/>
              <a:cs typeface="Amatic SC"/>
              <a:sym typeface="Amatic SC"/>
            </a:endParaRPr>
          </a:p>
        </p:txBody>
      </p:sp>
      <p:pic>
        <p:nvPicPr>
          <p:cNvPr id="209" name="Google Shape;209;p23"/>
          <p:cNvPicPr preferRelativeResize="0"/>
          <p:nvPr/>
        </p:nvPicPr>
        <p:blipFill rotWithShape="1">
          <a:blip r:embed="rId3">
            <a:alphaModFix amt="30000"/>
          </a:blip>
          <a:srcRect b="53220" l="6535" r="56098" t="9358"/>
          <a:stretch/>
        </p:blipFill>
        <p:spPr>
          <a:xfrm>
            <a:off x="7982750" y="4600700"/>
            <a:ext cx="304150" cy="304575"/>
          </a:xfrm>
          <a:prstGeom prst="rect">
            <a:avLst/>
          </a:prstGeom>
          <a:noFill/>
          <a:ln>
            <a:noFill/>
          </a:ln>
        </p:spPr>
      </p:pic>
      <p:grpSp>
        <p:nvGrpSpPr>
          <p:cNvPr id="210" name="Google Shape;210;p23"/>
          <p:cNvGrpSpPr/>
          <p:nvPr/>
        </p:nvGrpSpPr>
        <p:grpSpPr>
          <a:xfrm>
            <a:off x="8384352" y="4547202"/>
            <a:ext cx="441051" cy="411580"/>
            <a:chOff x="6654650" y="3665275"/>
            <a:chExt cx="409100" cy="409125"/>
          </a:xfrm>
        </p:grpSpPr>
        <p:sp>
          <p:nvSpPr>
            <p:cNvPr id="211" name="Google Shape;211;p23"/>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3"/>
          <p:cNvSpPr/>
          <p:nvPr/>
        </p:nvSpPr>
        <p:spPr>
          <a:xfrm>
            <a:off x="527700" y="1294450"/>
            <a:ext cx="7940100" cy="3763200"/>
          </a:xfrm>
          <a:prstGeom prst="wedgeRoundRectCallout">
            <a:avLst>
              <a:gd fmla="val -35790" name="adj1"/>
              <a:gd fmla="val -58458" name="adj2"/>
              <a:gd fmla="val 0" name="adj3"/>
            </a:avLst>
          </a:prstGeom>
          <a:noFill/>
          <a:ln cap="flat" cmpd="sng" w="9525">
            <a:solidFill>
              <a:srgbClr val="3236A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Study goals: </a:t>
            </a:r>
            <a:br>
              <a:rPr b="1" lang="en" sz="1200">
                <a:latin typeface="Montserrat"/>
                <a:ea typeface="Montserrat"/>
                <a:cs typeface="Montserrat"/>
                <a:sym typeface="Montserrat"/>
              </a:rPr>
            </a:b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Learn what kind of language support users need.</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Test the script and situation for believability, understanding.</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 sz="1200">
                <a:latin typeface="Montserrat"/>
                <a:ea typeface="Montserrat"/>
                <a:cs typeface="Montserrat"/>
                <a:sym typeface="Montserrat"/>
              </a:rPr>
              <a:t>Procedure:</a:t>
            </a:r>
            <a:br>
              <a:rPr lang="en" sz="1200">
                <a:latin typeface="Montserrat"/>
                <a:ea typeface="Montserrat"/>
                <a:cs typeface="Montserrat"/>
                <a:sym typeface="Montserrat"/>
              </a:rPr>
            </a:b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Send background information in native language (Chinese) to user, describing problems with their car.</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Talk to an “AI mechanic” (Wizard of Oz) in order to get the car fixed.</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Record user’s screen in order to examine which language support tools are used.</a:t>
            </a:r>
            <a:br>
              <a:rPr lang="en" sz="1200">
                <a:latin typeface="Montserrat"/>
                <a:ea typeface="Montserrat"/>
                <a:cs typeface="Montserrat"/>
                <a:sym typeface="Montserrat"/>
              </a:rPr>
            </a:b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b="1" lang="en" sz="1200">
                <a:latin typeface="Montserrat"/>
                <a:ea typeface="Montserrat"/>
                <a:cs typeface="Montserrat"/>
                <a:sym typeface="Montserrat"/>
              </a:rPr>
              <a:t>5 total participants</a:t>
            </a:r>
            <a:r>
              <a:rPr lang="en" sz="1200">
                <a:latin typeface="Montserrat"/>
                <a:ea typeface="Montserrat"/>
                <a:cs typeface="Montserrat"/>
                <a:sym typeface="Montserrat"/>
              </a:rPr>
              <a:t>: 4 Native Chinese speakers, with limited proficiency in English and 1 Native English speaker with limited</a:t>
            </a:r>
            <a:r>
              <a:rPr lang="en" sz="1200">
                <a:solidFill>
                  <a:schemeClr val="dk1"/>
                </a:solidFill>
                <a:latin typeface="Montserrat"/>
                <a:ea typeface="Montserrat"/>
                <a:cs typeface="Montserrat"/>
                <a:sym typeface="Montserrat"/>
              </a:rPr>
              <a:t> French proficiency</a:t>
            </a:r>
            <a:r>
              <a:rPr lang="en" sz="1200">
                <a:latin typeface="Montserrat"/>
                <a:ea typeface="Montserrat"/>
                <a:cs typeface="Montserrat"/>
                <a:sym typeface="Montserrat"/>
              </a:rPr>
              <a:t> (</a:t>
            </a:r>
            <a:r>
              <a:rPr lang="en" sz="1200">
                <a:solidFill>
                  <a:schemeClr val="dk1"/>
                </a:solidFill>
                <a:latin typeface="Montserrat"/>
                <a:ea typeface="Montserrat"/>
                <a:cs typeface="Montserrat"/>
                <a:sym typeface="Montserrat"/>
              </a:rPr>
              <a:t>Proxy for expats/immigrants, </a:t>
            </a:r>
            <a:r>
              <a:rPr lang="en" sz="1200">
                <a:latin typeface="Montserrat"/>
                <a:ea typeface="Montserrat"/>
                <a:cs typeface="Montserrat"/>
                <a:sym typeface="Montserrat"/>
              </a:rPr>
              <a:t>A2-B1 = high beginner to low intermediate)</a:t>
            </a:r>
            <a:endParaRPr sz="12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latin typeface="Montserrat"/>
              <a:ea typeface="Montserrat"/>
              <a:cs typeface="Montserrat"/>
              <a:sym typeface="Montserrat"/>
            </a:endParaRPr>
          </a:p>
        </p:txBody>
      </p:sp>
      <p:pic>
        <p:nvPicPr>
          <p:cNvPr id="214" name="Google Shape;214;p23"/>
          <p:cNvPicPr preferRelativeResize="0"/>
          <p:nvPr/>
        </p:nvPicPr>
        <p:blipFill>
          <a:blip r:embed="rId3">
            <a:alphaModFix amt="30000"/>
          </a:blip>
          <a:stretch>
            <a:fillRect/>
          </a:stretch>
        </p:blipFill>
        <p:spPr>
          <a:xfrm>
            <a:off x="2606325" y="349800"/>
            <a:ext cx="572700"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6964"/>
                </a:solidFill>
                <a:latin typeface="Amatic SC"/>
                <a:ea typeface="Amatic SC"/>
                <a:cs typeface="Amatic SC"/>
                <a:sym typeface="Amatic SC"/>
              </a:rPr>
              <a:t>Data Collection</a:t>
            </a:r>
            <a:endParaRPr sz="4800">
              <a:solidFill>
                <a:srgbClr val="FF6964"/>
              </a:solidFill>
              <a:latin typeface="Amatic SC"/>
              <a:ea typeface="Amatic SC"/>
              <a:cs typeface="Amatic SC"/>
              <a:sym typeface="Amatic SC"/>
            </a:endParaRPr>
          </a:p>
        </p:txBody>
      </p:sp>
      <p:sp>
        <p:nvSpPr>
          <p:cNvPr id="220" name="Google Shape;220;p24"/>
          <p:cNvSpPr/>
          <p:nvPr/>
        </p:nvSpPr>
        <p:spPr>
          <a:xfrm>
            <a:off x="527700" y="1381750"/>
            <a:ext cx="8167500" cy="3666900"/>
          </a:xfrm>
          <a:prstGeom prst="wedgeRoundRectCallout">
            <a:avLst>
              <a:gd fmla="val -39743" name="adj1"/>
              <a:gd fmla="val -54762" name="adj2"/>
              <a:gd fmla="val 0" name="adj3"/>
            </a:avLst>
          </a:prstGeom>
          <a:no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txBox="1"/>
          <p:nvPr/>
        </p:nvSpPr>
        <p:spPr>
          <a:xfrm>
            <a:off x="925650" y="1381750"/>
            <a:ext cx="7440600" cy="359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236A7"/>
                </a:solidFill>
                <a:latin typeface="Avenir"/>
                <a:ea typeface="Avenir"/>
                <a:cs typeface="Avenir"/>
                <a:sym typeface="Avenir"/>
              </a:rPr>
              <a:t>Engagement with the task</a:t>
            </a:r>
            <a:endParaRPr sz="1800">
              <a:solidFill>
                <a:srgbClr val="3236A7"/>
              </a:solidFill>
              <a:latin typeface="Avenir"/>
              <a:ea typeface="Avenir"/>
              <a:cs typeface="Avenir"/>
              <a:sym typeface="Avenir"/>
            </a:endParaRPr>
          </a:p>
          <a:p>
            <a:pPr indent="0" lvl="0" marL="457200" rtl="0" algn="l">
              <a:lnSpc>
                <a:spcPct val="115000"/>
              </a:lnSpc>
              <a:spcBef>
                <a:spcPts val="0"/>
              </a:spcBef>
              <a:spcAft>
                <a:spcPts val="0"/>
              </a:spcAft>
              <a:buNone/>
            </a:pPr>
            <a:r>
              <a:rPr lang="en" sz="1800">
                <a:solidFill>
                  <a:schemeClr val="dk1"/>
                </a:solidFill>
                <a:latin typeface="Avenir"/>
                <a:ea typeface="Avenir"/>
                <a:cs typeface="Avenir"/>
                <a:sym typeface="Avenir"/>
              </a:rPr>
              <a:t>How users prepare</a:t>
            </a:r>
            <a:r>
              <a:rPr lang="en" sz="1800">
                <a:solidFill>
                  <a:schemeClr val="dk1"/>
                </a:solidFill>
                <a:latin typeface="Avenir"/>
                <a:ea typeface="Avenir"/>
                <a:cs typeface="Avenir"/>
                <a:sym typeface="Avenir"/>
              </a:rPr>
              <a:t> for the task </a:t>
            </a:r>
            <a:endParaRPr sz="1800">
              <a:solidFill>
                <a:schemeClr val="dk1"/>
              </a:solidFill>
              <a:latin typeface="Avenir"/>
              <a:ea typeface="Avenir"/>
              <a:cs typeface="Avenir"/>
              <a:sym typeface="Avenir"/>
            </a:endParaRPr>
          </a:p>
          <a:p>
            <a:pPr indent="0" lvl="0" marL="457200" rtl="0" algn="l">
              <a:lnSpc>
                <a:spcPct val="115000"/>
              </a:lnSpc>
              <a:spcBef>
                <a:spcPts val="0"/>
              </a:spcBef>
              <a:spcAft>
                <a:spcPts val="0"/>
              </a:spcAft>
              <a:buNone/>
            </a:pPr>
            <a:r>
              <a:rPr lang="en" sz="1800">
                <a:solidFill>
                  <a:schemeClr val="dk1"/>
                </a:solidFill>
                <a:latin typeface="Avenir"/>
                <a:ea typeface="Avenir"/>
                <a:cs typeface="Avenir"/>
                <a:sym typeface="Avenir"/>
              </a:rPr>
              <a:t>Time spent on the task</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lang="en" sz="1800">
                <a:solidFill>
                  <a:srgbClr val="3236A7"/>
                </a:solidFill>
                <a:latin typeface="Avenir"/>
                <a:ea typeface="Avenir"/>
                <a:cs typeface="Avenir"/>
                <a:sym typeface="Avenir"/>
              </a:rPr>
              <a:t>Usage of language support tools</a:t>
            </a:r>
            <a:endParaRPr sz="1800">
              <a:solidFill>
                <a:srgbClr val="3236A7"/>
              </a:solidFill>
              <a:latin typeface="Avenir"/>
              <a:ea typeface="Avenir"/>
              <a:cs typeface="Avenir"/>
              <a:sym typeface="Avenir"/>
            </a:endParaRPr>
          </a:p>
          <a:p>
            <a:pPr indent="0" lvl="0" marL="457200" rtl="0" algn="l">
              <a:lnSpc>
                <a:spcPct val="115000"/>
              </a:lnSpc>
              <a:spcBef>
                <a:spcPts val="0"/>
              </a:spcBef>
              <a:spcAft>
                <a:spcPts val="0"/>
              </a:spcAft>
              <a:buNone/>
            </a:pPr>
            <a:r>
              <a:rPr lang="en" sz="1800">
                <a:solidFill>
                  <a:schemeClr val="dk1"/>
                </a:solidFill>
                <a:latin typeface="Avenir"/>
                <a:ea typeface="Avenir"/>
                <a:cs typeface="Avenir"/>
                <a:sym typeface="Avenir"/>
              </a:rPr>
              <a:t>Tools they use</a:t>
            </a:r>
            <a:endParaRPr sz="1800">
              <a:solidFill>
                <a:schemeClr val="dk1"/>
              </a:solidFill>
              <a:latin typeface="Avenir"/>
              <a:ea typeface="Avenir"/>
              <a:cs typeface="Avenir"/>
              <a:sym typeface="Avenir"/>
            </a:endParaRPr>
          </a:p>
          <a:p>
            <a:pPr indent="0" lvl="0" marL="457200" rtl="0" algn="l">
              <a:lnSpc>
                <a:spcPct val="115000"/>
              </a:lnSpc>
              <a:spcBef>
                <a:spcPts val="0"/>
              </a:spcBef>
              <a:spcAft>
                <a:spcPts val="0"/>
              </a:spcAft>
              <a:buNone/>
            </a:pPr>
            <a:r>
              <a:rPr lang="en" sz="1800">
                <a:solidFill>
                  <a:schemeClr val="dk1"/>
                </a:solidFill>
                <a:latin typeface="Avenir"/>
                <a:ea typeface="Avenir"/>
                <a:cs typeface="Avenir"/>
                <a:sym typeface="Avenir"/>
              </a:rPr>
              <a:t>Level of engagement/reliance</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lang="en" sz="1800">
                <a:solidFill>
                  <a:srgbClr val="3236A7"/>
                </a:solidFill>
                <a:latin typeface="Avenir"/>
                <a:ea typeface="Avenir"/>
                <a:cs typeface="Avenir"/>
                <a:sym typeface="Avenir"/>
              </a:rPr>
              <a:t>Engagement with the “AI”</a:t>
            </a:r>
            <a:endParaRPr sz="1800">
              <a:solidFill>
                <a:srgbClr val="3236A7"/>
              </a:solidFill>
              <a:latin typeface="Avenir"/>
              <a:ea typeface="Avenir"/>
              <a:cs typeface="Avenir"/>
              <a:sym typeface="Avenir"/>
            </a:endParaRPr>
          </a:p>
          <a:p>
            <a:pPr indent="0" lvl="0" marL="457200" rtl="0" algn="l">
              <a:lnSpc>
                <a:spcPct val="115000"/>
              </a:lnSpc>
              <a:spcBef>
                <a:spcPts val="0"/>
              </a:spcBef>
              <a:spcAft>
                <a:spcPts val="0"/>
              </a:spcAft>
              <a:buNone/>
            </a:pPr>
            <a:r>
              <a:rPr lang="en" sz="1800">
                <a:solidFill>
                  <a:schemeClr val="dk1"/>
                </a:solidFill>
                <a:latin typeface="Avenir"/>
                <a:ea typeface="Avenir"/>
                <a:cs typeface="Avenir"/>
                <a:sym typeface="Avenir"/>
              </a:rPr>
              <a:t># times participant ask for repetition and clarification</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lang="en" sz="1800">
                <a:solidFill>
                  <a:srgbClr val="3236A7"/>
                </a:solidFill>
                <a:latin typeface="Avenir"/>
                <a:ea typeface="Avenir"/>
                <a:cs typeface="Avenir"/>
                <a:sym typeface="Avenir"/>
              </a:rPr>
              <a:t>Attitudes (Post-survey)</a:t>
            </a:r>
            <a:endParaRPr sz="1800">
              <a:solidFill>
                <a:srgbClr val="3236A7"/>
              </a:solidFill>
              <a:latin typeface="Avenir"/>
              <a:ea typeface="Avenir"/>
              <a:cs typeface="Avenir"/>
              <a:sym typeface="Avenir"/>
            </a:endParaRPr>
          </a:p>
          <a:p>
            <a:pPr indent="0" lvl="0" marL="457200" rtl="0" algn="l">
              <a:lnSpc>
                <a:spcPct val="115000"/>
              </a:lnSpc>
              <a:spcBef>
                <a:spcPts val="0"/>
              </a:spcBef>
              <a:spcAft>
                <a:spcPts val="0"/>
              </a:spcAft>
              <a:buNone/>
            </a:pPr>
            <a:r>
              <a:rPr lang="en" sz="1800">
                <a:solidFill>
                  <a:schemeClr val="dk1"/>
                </a:solidFill>
                <a:latin typeface="Avenir"/>
                <a:ea typeface="Avenir"/>
                <a:cs typeface="Avenir"/>
                <a:sym typeface="Avenir"/>
              </a:rPr>
              <a:t>Foreign Language Anxiety Scale</a:t>
            </a:r>
            <a:endParaRPr sz="1800">
              <a:solidFill>
                <a:schemeClr val="dk1"/>
              </a:solidFill>
              <a:latin typeface="Avenir"/>
              <a:ea typeface="Avenir"/>
              <a:cs typeface="Avenir"/>
              <a:sym typeface="Avenir"/>
            </a:endParaRPr>
          </a:p>
          <a:p>
            <a:pPr indent="0" lvl="0" marL="457200" rtl="0" algn="l">
              <a:lnSpc>
                <a:spcPct val="115000"/>
              </a:lnSpc>
              <a:spcBef>
                <a:spcPts val="0"/>
              </a:spcBef>
              <a:spcAft>
                <a:spcPts val="0"/>
              </a:spcAft>
              <a:buNone/>
            </a:pPr>
            <a:r>
              <a:rPr lang="en" sz="1800">
                <a:solidFill>
                  <a:schemeClr val="dk1"/>
                </a:solidFill>
                <a:latin typeface="Avenir"/>
                <a:ea typeface="Avenir"/>
                <a:cs typeface="Avenir"/>
                <a:sym typeface="Avenir"/>
              </a:rPr>
              <a:t>Engagement with AI</a:t>
            </a:r>
            <a:endParaRPr sz="1800">
              <a:latin typeface="Avenir"/>
              <a:ea typeface="Avenir"/>
              <a:cs typeface="Avenir"/>
              <a:sym typeface="Avenir"/>
            </a:endParaRPr>
          </a:p>
        </p:txBody>
      </p:sp>
      <p:pic>
        <p:nvPicPr>
          <p:cNvPr id="222" name="Google Shape;222;p24"/>
          <p:cNvPicPr preferRelativeResize="0"/>
          <p:nvPr/>
        </p:nvPicPr>
        <p:blipFill>
          <a:blip r:embed="rId3">
            <a:alphaModFix/>
          </a:blip>
          <a:stretch>
            <a:fillRect/>
          </a:stretch>
        </p:blipFill>
        <p:spPr>
          <a:xfrm>
            <a:off x="6027125" y="857250"/>
            <a:ext cx="2339124" cy="2339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5"/>
          <p:cNvSpPr txBox="1"/>
          <p:nvPr/>
        </p:nvSpPr>
        <p:spPr>
          <a:xfrm>
            <a:off x="3036050" y="1871850"/>
            <a:ext cx="3323700" cy="13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3236A7"/>
                </a:solidFill>
                <a:latin typeface="Amatic SC"/>
                <a:ea typeface="Amatic SC"/>
                <a:cs typeface="Amatic SC"/>
                <a:sym typeface="Amatic SC"/>
              </a:rPr>
              <a:t>Results </a:t>
            </a:r>
            <a:endParaRPr b="1" sz="3000">
              <a:solidFill>
                <a:srgbClr val="3236A7"/>
              </a:solidFill>
              <a:latin typeface="Amatic SC"/>
              <a:ea typeface="Amatic SC"/>
              <a:cs typeface="Amatic SC"/>
              <a:sym typeface="Amatic S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nvSpPr>
        <p:spPr>
          <a:xfrm>
            <a:off x="5829875" y="960063"/>
            <a:ext cx="38517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3236A7"/>
                </a:solidFill>
                <a:latin typeface="Amatic SC"/>
                <a:ea typeface="Amatic SC"/>
                <a:cs typeface="Amatic SC"/>
                <a:sym typeface="Amatic SC"/>
              </a:rPr>
              <a:t>Usability study</a:t>
            </a:r>
            <a:endParaRPr sz="3600">
              <a:solidFill>
                <a:srgbClr val="3236A7"/>
              </a:solidFill>
              <a:latin typeface="Amatic SC"/>
              <a:ea typeface="Amatic SC"/>
              <a:cs typeface="Amatic SC"/>
              <a:sym typeface="Amatic SC"/>
            </a:endParaRPr>
          </a:p>
        </p:txBody>
      </p:sp>
      <p:pic>
        <p:nvPicPr>
          <p:cNvPr id="233" name="Google Shape;233;p26"/>
          <p:cNvPicPr preferRelativeResize="0"/>
          <p:nvPr/>
        </p:nvPicPr>
        <p:blipFill rotWithShape="1">
          <a:blip r:embed="rId3">
            <a:alphaModFix amt="30000"/>
          </a:blip>
          <a:srcRect b="53220" l="6535" r="56098" t="9358"/>
          <a:stretch/>
        </p:blipFill>
        <p:spPr>
          <a:xfrm>
            <a:off x="7982750" y="4600700"/>
            <a:ext cx="304150" cy="304575"/>
          </a:xfrm>
          <a:prstGeom prst="rect">
            <a:avLst/>
          </a:prstGeom>
          <a:noFill/>
          <a:ln>
            <a:noFill/>
          </a:ln>
        </p:spPr>
      </p:pic>
      <p:sp>
        <p:nvSpPr>
          <p:cNvPr id="234" name="Google Shape;234;p26"/>
          <p:cNvSpPr/>
          <p:nvPr/>
        </p:nvSpPr>
        <p:spPr>
          <a:xfrm>
            <a:off x="527700" y="1714500"/>
            <a:ext cx="6692400" cy="3429000"/>
          </a:xfrm>
          <a:prstGeom prst="wedgeRoundRectCallout">
            <a:avLst>
              <a:gd fmla="val -34303" name="adj1"/>
              <a:gd fmla="val -67216" name="adj2"/>
              <a:gd fmla="val 0" name="adj3"/>
            </a:avLst>
          </a:prstGeom>
          <a:noFill/>
          <a:ln cap="flat" cmpd="sng" w="9525">
            <a:solidFill>
              <a:srgbClr val="3236A7"/>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b="1" sz="800">
              <a:latin typeface="Avenir"/>
              <a:ea typeface="Avenir"/>
              <a:cs typeface="Avenir"/>
              <a:sym typeface="Avenir"/>
            </a:endParaRPr>
          </a:p>
          <a:p>
            <a:pPr indent="-330200" lvl="0" marL="457200" rtl="0" algn="l">
              <a:lnSpc>
                <a:spcPct val="150000"/>
              </a:lnSpc>
              <a:spcBef>
                <a:spcPts val="0"/>
              </a:spcBef>
              <a:spcAft>
                <a:spcPts val="0"/>
              </a:spcAft>
              <a:buSzPts val="1600"/>
              <a:buFont typeface="Avenir"/>
              <a:buAutoNum type="arabicPeriod"/>
            </a:pPr>
            <a:r>
              <a:rPr b="1" lang="en" sz="1600">
                <a:latin typeface="Avenir"/>
                <a:ea typeface="Avenir"/>
                <a:cs typeface="Avenir"/>
                <a:sym typeface="Avenir"/>
              </a:rPr>
              <a:t>100% of users spent time to prepare before the task/conversation (averaged between 1- 6 minutes)</a:t>
            </a:r>
            <a:endParaRPr b="1" sz="1600">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Avenir"/>
              <a:buAutoNum type="arabicPeriod"/>
            </a:pPr>
            <a:r>
              <a:rPr b="1" lang="en" sz="1600">
                <a:solidFill>
                  <a:schemeClr val="dk1"/>
                </a:solidFill>
                <a:latin typeface="Avenir"/>
                <a:ea typeface="Avenir"/>
                <a:cs typeface="Avenir"/>
                <a:sym typeface="Avenir"/>
              </a:rPr>
              <a:t>Participants rely on nonverbal cues of understanding to know how they are doing </a:t>
            </a:r>
            <a:endParaRPr b="1" sz="1600">
              <a:solidFill>
                <a:schemeClr val="dk1"/>
              </a:solidFill>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Avenir"/>
              <a:buAutoNum type="arabicPeriod"/>
            </a:pPr>
            <a:r>
              <a:rPr b="1" lang="en" sz="1600">
                <a:solidFill>
                  <a:schemeClr val="dk1"/>
                </a:solidFill>
                <a:latin typeface="Avenir"/>
                <a:ea typeface="Avenir"/>
                <a:cs typeface="Avenir"/>
                <a:sym typeface="Avenir"/>
              </a:rPr>
              <a:t>100% used language support tools, direct google translation, and e-dictionary (but used it for direct word translation)</a:t>
            </a:r>
            <a:endParaRPr b="1" sz="1600">
              <a:solidFill>
                <a:schemeClr val="dk1"/>
              </a:solidFill>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Avenir"/>
              <a:buAutoNum type="arabicPeriod"/>
            </a:pPr>
            <a:r>
              <a:rPr b="1" lang="en" sz="1600">
                <a:solidFill>
                  <a:schemeClr val="dk1"/>
                </a:solidFill>
                <a:latin typeface="Avenir"/>
                <a:ea typeface="Avenir"/>
                <a:cs typeface="Avenir"/>
                <a:sym typeface="Avenir"/>
              </a:rPr>
              <a:t>Participant asked for feedback on his English performance on the task</a:t>
            </a:r>
            <a:endParaRPr b="1" sz="1600">
              <a:solidFill>
                <a:schemeClr val="dk1"/>
              </a:solidFill>
              <a:latin typeface="Avenir"/>
              <a:ea typeface="Avenir"/>
              <a:cs typeface="Avenir"/>
              <a:sym typeface="Avenir"/>
            </a:endParaRPr>
          </a:p>
        </p:txBody>
      </p:sp>
      <p:grpSp>
        <p:nvGrpSpPr>
          <p:cNvPr id="235" name="Google Shape;235;p26"/>
          <p:cNvGrpSpPr/>
          <p:nvPr/>
        </p:nvGrpSpPr>
        <p:grpSpPr>
          <a:xfrm>
            <a:off x="8384352" y="4547202"/>
            <a:ext cx="441051" cy="411580"/>
            <a:chOff x="6654650" y="3665275"/>
            <a:chExt cx="409100" cy="409125"/>
          </a:xfrm>
        </p:grpSpPr>
        <p:sp>
          <p:nvSpPr>
            <p:cNvPr id="236" name="Google Shape;236;p26"/>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8" name="Google Shape;238;p26"/>
          <p:cNvPicPr preferRelativeResize="0"/>
          <p:nvPr/>
        </p:nvPicPr>
        <p:blipFill>
          <a:blip r:embed="rId3">
            <a:alphaModFix amt="30000"/>
          </a:blip>
          <a:stretch>
            <a:fillRect/>
          </a:stretch>
        </p:blipFill>
        <p:spPr>
          <a:xfrm>
            <a:off x="7908500" y="1033312"/>
            <a:ext cx="572700" cy="572700"/>
          </a:xfrm>
          <a:prstGeom prst="rect">
            <a:avLst/>
          </a:prstGeom>
          <a:noFill/>
          <a:ln>
            <a:noFill/>
          </a:ln>
        </p:spPr>
      </p:pic>
      <p:sp>
        <p:nvSpPr>
          <p:cNvPr id="239" name="Google Shape;239;p26"/>
          <p:cNvSpPr txBox="1"/>
          <p:nvPr>
            <p:ph type="title"/>
          </p:nvPr>
        </p:nvSpPr>
        <p:spPr>
          <a:xfrm>
            <a:off x="166275" y="20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3236A7"/>
                </a:solidFill>
                <a:latin typeface="Amatic SC"/>
                <a:ea typeface="Amatic SC"/>
                <a:cs typeface="Amatic SC"/>
                <a:sym typeface="Amatic SC"/>
              </a:rPr>
              <a:t>Insights and Results</a:t>
            </a:r>
            <a:endParaRPr sz="6000" u="sng">
              <a:solidFill>
                <a:srgbClr val="3236A7"/>
              </a:solidFill>
              <a:latin typeface="Amatic SC"/>
              <a:ea typeface="Amatic SC"/>
              <a:cs typeface="Amatic SC"/>
              <a:sym typeface="Amatic S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166275" y="20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3236A7"/>
                </a:solidFill>
                <a:latin typeface="Amatic SC"/>
                <a:ea typeface="Amatic SC"/>
                <a:cs typeface="Amatic SC"/>
                <a:sym typeface="Amatic SC"/>
              </a:rPr>
              <a:t>Experiment  </a:t>
            </a:r>
            <a:r>
              <a:rPr lang="en" sz="6000" u="sng">
                <a:solidFill>
                  <a:srgbClr val="5FD09B"/>
                </a:solidFill>
                <a:latin typeface="Amatic SC"/>
                <a:ea typeface="Amatic SC"/>
                <a:cs typeface="Amatic SC"/>
                <a:sym typeface="Amatic SC"/>
              </a:rPr>
              <a:t>[RE]</a:t>
            </a:r>
            <a:r>
              <a:rPr lang="en" sz="6000" u="sng">
                <a:solidFill>
                  <a:srgbClr val="3236A7"/>
                </a:solidFill>
                <a:latin typeface="Amatic SC"/>
                <a:ea typeface="Amatic SC"/>
                <a:cs typeface="Amatic SC"/>
                <a:sym typeface="Amatic SC"/>
              </a:rPr>
              <a:t>design #2</a:t>
            </a:r>
            <a:endParaRPr sz="6000" u="sng">
              <a:solidFill>
                <a:srgbClr val="3236A7"/>
              </a:solidFill>
              <a:latin typeface="Amatic SC"/>
              <a:ea typeface="Amatic SC"/>
              <a:cs typeface="Amatic SC"/>
              <a:sym typeface="Amatic SC"/>
            </a:endParaRPr>
          </a:p>
        </p:txBody>
      </p:sp>
      <p:sp>
        <p:nvSpPr>
          <p:cNvPr id="245" name="Google Shape;245;p27"/>
          <p:cNvSpPr txBox="1"/>
          <p:nvPr/>
        </p:nvSpPr>
        <p:spPr>
          <a:xfrm>
            <a:off x="1159834" y="2238275"/>
            <a:ext cx="26640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latin typeface="Amatic SC"/>
                <a:ea typeface="Amatic SC"/>
                <a:cs typeface="Amatic SC"/>
                <a:sym typeface="Amatic SC"/>
              </a:rPr>
              <a:t>[Before]</a:t>
            </a:r>
            <a:endParaRPr b="1" sz="3000">
              <a:solidFill>
                <a:srgbClr val="B7B7B7"/>
              </a:solidFill>
              <a:latin typeface="Amatic SC"/>
              <a:ea typeface="Amatic SC"/>
              <a:cs typeface="Amatic SC"/>
              <a:sym typeface="Amatic SC"/>
            </a:endParaRPr>
          </a:p>
        </p:txBody>
      </p:sp>
      <p:sp>
        <p:nvSpPr>
          <p:cNvPr id="246" name="Google Shape;246;p27"/>
          <p:cNvSpPr txBox="1"/>
          <p:nvPr/>
        </p:nvSpPr>
        <p:spPr>
          <a:xfrm>
            <a:off x="5731905" y="2238275"/>
            <a:ext cx="12297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latin typeface="Amatic SC"/>
                <a:ea typeface="Amatic SC"/>
                <a:cs typeface="Amatic SC"/>
                <a:sym typeface="Amatic SC"/>
              </a:rPr>
              <a:t>[After]</a:t>
            </a:r>
            <a:endParaRPr b="1" sz="3000">
              <a:solidFill>
                <a:srgbClr val="B7B7B7"/>
              </a:solidFill>
              <a:latin typeface="Amatic SC"/>
              <a:ea typeface="Amatic SC"/>
              <a:cs typeface="Amatic SC"/>
              <a:sym typeface="Amatic SC"/>
            </a:endParaRPr>
          </a:p>
        </p:txBody>
      </p:sp>
      <p:sp>
        <p:nvSpPr>
          <p:cNvPr id="247" name="Google Shape;247;p27"/>
          <p:cNvSpPr txBox="1"/>
          <p:nvPr/>
        </p:nvSpPr>
        <p:spPr>
          <a:xfrm>
            <a:off x="752223" y="4138100"/>
            <a:ext cx="2120100" cy="9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Goal-oriented  conversation in VR</a:t>
            </a:r>
            <a:endParaRPr b="1" sz="1800">
              <a:solidFill>
                <a:srgbClr val="3236A7"/>
              </a:solidFill>
              <a:latin typeface="Avenir"/>
              <a:ea typeface="Avenir"/>
              <a:cs typeface="Avenir"/>
              <a:sym typeface="Avenir"/>
            </a:endParaRPr>
          </a:p>
        </p:txBody>
      </p:sp>
      <p:pic>
        <p:nvPicPr>
          <p:cNvPr id="248" name="Google Shape;248;p27"/>
          <p:cNvPicPr preferRelativeResize="0"/>
          <p:nvPr/>
        </p:nvPicPr>
        <p:blipFill>
          <a:blip r:embed="rId3">
            <a:alphaModFix/>
          </a:blip>
          <a:stretch>
            <a:fillRect/>
          </a:stretch>
        </p:blipFill>
        <p:spPr>
          <a:xfrm>
            <a:off x="1226072" y="2896775"/>
            <a:ext cx="1041900" cy="1041900"/>
          </a:xfrm>
          <a:prstGeom prst="rect">
            <a:avLst/>
          </a:prstGeom>
          <a:noFill/>
          <a:ln>
            <a:noFill/>
          </a:ln>
        </p:spPr>
      </p:pic>
      <p:sp>
        <p:nvSpPr>
          <p:cNvPr id="249" name="Google Shape;249;p27"/>
          <p:cNvSpPr txBox="1"/>
          <p:nvPr/>
        </p:nvSpPr>
        <p:spPr>
          <a:xfrm>
            <a:off x="5397100" y="4138100"/>
            <a:ext cx="2832300" cy="9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Multiple goals for a single </a:t>
            </a:r>
            <a:r>
              <a:rPr b="1" lang="en" sz="1800">
                <a:solidFill>
                  <a:srgbClr val="3236A7"/>
                </a:solidFill>
                <a:latin typeface="Avenir"/>
                <a:ea typeface="Avenir"/>
                <a:cs typeface="Avenir"/>
                <a:sym typeface="Avenir"/>
              </a:rPr>
              <a:t>conversation in VR</a:t>
            </a:r>
            <a:endParaRPr b="1" sz="1800">
              <a:solidFill>
                <a:srgbClr val="3236A7"/>
              </a:solidFill>
              <a:latin typeface="Avenir"/>
              <a:ea typeface="Avenir"/>
              <a:cs typeface="Avenir"/>
              <a:sym typeface="Avenir"/>
            </a:endParaRPr>
          </a:p>
        </p:txBody>
      </p:sp>
      <p:pic>
        <p:nvPicPr>
          <p:cNvPr id="250" name="Google Shape;250;p27"/>
          <p:cNvPicPr preferRelativeResize="0"/>
          <p:nvPr/>
        </p:nvPicPr>
        <p:blipFill>
          <a:blip r:embed="rId3">
            <a:alphaModFix/>
          </a:blip>
          <a:stretch>
            <a:fillRect/>
          </a:stretch>
        </p:blipFill>
        <p:spPr>
          <a:xfrm>
            <a:off x="5825797" y="3072687"/>
            <a:ext cx="1041900" cy="1041900"/>
          </a:xfrm>
          <a:prstGeom prst="rect">
            <a:avLst/>
          </a:prstGeom>
          <a:noFill/>
          <a:ln>
            <a:noFill/>
          </a:ln>
        </p:spPr>
      </p:pic>
      <p:sp>
        <p:nvSpPr>
          <p:cNvPr id="251" name="Google Shape;251;p27"/>
          <p:cNvSpPr txBox="1"/>
          <p:nvPr/>
        </p:nvSpPr>
        <p:spPr>
          <a:xfrm>
            <a:off x="425575" y="1313575"/>
            <a:ext cx="78039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Key Insight:</a:t>
            </a:r>
            <a:r>
              <a:rPr lang="en" sz="1800">
                <a:solidFill>
                  <a:schemeClr val="dk1"/>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Not only is goal orientation important for motivation, it is important for ensuring productive conversation</a:t>
            </a:r>
            <a:endParaRPr sz="1800">
              <a:solidFill>
                <a:schemeClr val="dk1"/>
              </a:solidFill>
              <a:latin typeface="Montserrat"/>
              <a:ea typeface="Montserrat"/>
              <a:cs typeface="Montserrat"/>
              <a:sym typeface="Montserrat"/>
            </a:endParaRPr>
          </a:p>
        </p:txBody>
      </p:sp>
      <p:pic>
        <p:nvPicPr>
          <p:cNvPr id="252" name="Google Shape;252;p27"/>
          <p:cNvPicPr preferRelativeResize="0"/>
          <p:nvPr/>
        </p:nvPicPr>
        <p:blipFill>
          <a:blip r:embed="rId4">
            <a:alphaModFix/>
          </a:blip>
          <a:stretch>
            <a:fillRect/>
          </a:stretch>
        </p:blipFill>
        <p:spPr>
          <a:xfrm>
            <a:off x="1939150" y="3072675"/>
            <a:ext cx="847950" cy="847950"/>
          </a:xfrm>
          <a:prstGeom prst="rect">
            <a:avLst/>
          </a:prstGeom>
          <a:noFill/>
          <a:ln>
            <a:noFill/>
          </a:ln>
        </p:spPr>
      </p:pic>
      <p:pic>
        <p:nvPicPr>
          <p:cNvPr id="253" name="Google Shape;253;p27"/>
          <p:cNvPicPr preferRelativeResize="0"/>
          <p:nvPr/>
        </p:nvPicPr>
        <p:blipFill>
          <a:blip r:embed="rId4">
            <a:alphaModFix/>
          </a:blip>
          <a:stretch>
            <a:fillRect/>
          </a:stretch>
        </p:blipFill>
        <p:spPr>
          <a:xfrm>
            <a:off x="6562452" y="3114237"/>
            <a:ext cx="958801" cy="958801"/>
          </a:xfrm>
          <a:prstGeom prst="rect">
            <a:avLst/>
          </a:prstGeom>
          <a:noFill/>
          <a:ln>
            <a:noFill/>
          </a:ln>
        </p:spPr>
      </p:pic>
      <p:pic>
        <p:nvPicPr>
          <p:cNvPr id="254" name="Google Shape;254;p27"/>
          <p:cNvPicPr preferRelativeResize="0"/>
          <p:nvPr/>
        </p:nvPicPr>
        <p:blipFill rotWithShape="1">
          <a:blip r:embed="rId4">
            <a:alphaModFix/>
          </a:blip>
          <a:srcRect b="78173" l="0" r="0" t="0"/>
          <a:stretch/>
        </p:blipFill>
        <p:spPr>
          <a:xfrm>
            <a:off x="6839700" y="3368585"/>
            <a:ext cx="958799" cy="209275"/>
          </a:xfrm>
          <a:prstGeom prst="rect">
            <a:avLst/>
          </a:prstGeom>
          <a:noFill/>
          <a:ln>
            <a:noFill/>
          </a:ln>
        </p:spPr>
      </p:pic>
      <p:pic>
        <p:nvPicPr>
          <p:cNvPr id="255" name="Google Shape;255;p27"/>
          <p:cNvPicPr preferRelativeResize="0"/>
          <p:nvPr/>
        </p:nvPicPr>
        <p:blipFill rotWithShape="1">
          <a:blip r:embed="rId4">
            <a:alphaModFix/>
          </a:blip>
          <a:srcRect b="78173" l="0" r="0" t="0"/>
          <a:stretch/>
        </p:blipFill>
        <p:spPr>
          <a:xfrm>
            <a:off x="6498125" y="3467985"/>
            <a:ext cx="958799" cy="209275"/>
          </a:xfrm>
          <a:prstGeom prst="rect">
            <a:avLst/>
          </a:prstGeom>
          <a:noFill/>
          <a:ln>
            <a:noFill/>
          </a:ln>
        </p:spPr>
      </p:pic>
      <p:pic>
        <p:nvPicPr>
          <p:cNvPr id="256" name="Google Shape;256;p27"/>
          <p:cNvPicPr preferRelativeResize="0"/>
          <p:nvPr/>
        </p:nvPicPr>
        <p:blipFill rotWithShape="1">
          <a:blip r:embed="rId4">
            <a:alphaModFix/>
          </a:blip>
          <a:srcRect b="78173" l="0" r="0" t="0"/>
          <a:stretch/>
        </p:blipFill>
        <p:spPr>
          <a:xfrm>
            <a:off x="6342550" y="3535385"/>
            <a:ext cx="958799" cy="20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8"/>
          <p:cNvSpPr txBox="1"/>
          <p:nvPr>
            <p:ph type="title"/>
          </p:nvPr>
        </p:nvSpPr>
        <p:spPr>
          <a:xfrm>
            <a:off x="166275" y="20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3236A7"/>
                </a:solidFill>
                <a:latin typeface="Amatic SC"/>
                <a:ea typeface="Amatic SC"/>
                <a:cs typeface="Amatic SC"/>
                <a:sym typeface="Amatic SC"/>
              </a:rPr>
              <a:t>Experiment  </a:t>
            </a:r>
            <a:r>
              <a:rPr lang="en" sz="6000" u="sng">
                <a:solidFill>
                  <a:srgbClr val="5FD09B"/>
                </a:solidFill>
                <a:latin typeface="Amatic SC"/>
                <a:ea typeface="Amatic SC"/>
                <a:cs typeface="Amatic SC"/>
                <a:sym typeface="Amatic SC"/>
              </a:rPr>
              <a:t>[RE]</a:t>
            </a:r>
            <a:r>
              <a:rPr lang="en" sz="6000" u="sng">
                <a:solidFill>
                  <a:srgbClr val="3236A7"/>
                </a:solidFill>
                <a:latin typeface="Amatic SC"/>
                <a:ea typeface="Amatic SC"/>
                <a:cs typeface="Amatic SC"/>
                <a:sym typeface="Amatic SC"/>
              </a:rPr>
              <a:t>design #2</a:t>
            </a:r>
            <a:endParaRPr sz="6000" u="sng">
              <a:solidFill>
                <a:srgbClr val="3236A7"/>
              </a:solidFill>
              <a:latin typeface="Amatic SC"/>
              <a:ea typeface="Amatic SC"/>
              <a:cs typeface="Amatic SC"/>
              <a:sym typeface="Amatic SC"/>
            </a:endParaRPr>
          </a:p>
        </p:txBody>
      </p:sp>
      <p:sp>
        <p:nvSpPr>
          <p:cNvPr id="262" name="Google Shape;262;p28"/>
          <p:cNvSpPr txBox="1"/>
          <p:nvPr/>
        </p:nvSpPr>
        <p:spPr>
          <a:xfrm>
            <a:off x="5463500" y="4560900"/>
            <a:ext cx="2835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Skill level adaptive script </a:t>
            </a:r>
            <a:endParaRPr b="1" sz="1800">
              <a:solidFill>
                <a:srgbClr val="3236A7"/>
              </a:solidFill>
              <a:latin typeface="Avenir"/>
              <a:ea typeface="Avenir"/>
              <a:cs typeface="Avenir"/>
              <a:sym typeface="Avenir"/>
            </a:endParaRPr>
          </a:p>
        </p:txBody>
      </p:sp>
      <p:pic>
        <p:nvPicPr>
          <p:cNvPr id="263" name="Google Shape;263;p28"/>
          <p:cNvPicPr preferRelativeResize="0"/>
          <p:nvPr/>
        </p:nvPicPr>
        <p:blipFill>
          <a:blip r:embed="rId3">
            <a:alphaModFix/>
          </a:blip>
          <a:stretch>
            <a:fillRect/>
          </a:stretch>
        </p:blipFill>
        <p:spPr>
          <a:xfrm>
            <a:off x="5786049" y="2920900"/>
            <a:ext cx="1475000" cy="1475000"/>
          </a:xfrm>
          <a:prstGeom prst="rect">
            <a:avLst/>
          </a:prstGeom>
          <a:noFill/>
          <a:ln>
            <a:noFill/>
          </a:ln>
        </p:spPr>
      </p:pic>
      <p:sp>
        <p:nvSpPr>
          <p:cNvPr id="264" name="Google Shape;264;p28"/>
          <p:cNvSpPr txBox="1"/>
          <p:nvPr/>
        </p:nvSpPr>
        <p:spPr>
          <a:xfrm>
            <a:off x="1169425" y="4448100"/>
            <a:ext cx="2120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Single script </a:t>
            </a:r>
            <a:endParaRPr b="1" sz="1800">
              <a:solidFill>
                <a:srgbClr val="3236A7"/>
              </a:solidFill>
              <a:latin typeface="Avenir"/>
              <a:ea typeface="Avenir"/>
              <a:cs typeface="Avenir"/>
              <a:sym typeface="Avenir"/>
            </a:endParaRPr>
          </a:p>
        </p:txBody>
      </p:sp>
      <p:pic>
        <p:nvPicPr>
          <p:cNvPr id="265" name="Google Shape;265;p28"/>
          <p:cNvPicPr preferRelativeResize="0"/>
          <p:nvPr/>
        </p:nvPicPr>
        <p:blipFill rotWithShape="1">
          <a:blip r:embed="rId3">
            <a:alphaModFix/>
          </a:blip>
          <a:srcRect b="11590" l="14621" r="24380" t="0"/>
          <a:stretch/>
        </p:blipFill>
        <p:spPr>
          <a:xfrm>
            <a:off x="1474687" y="2917000"/>
            <a:ext cx="899725" cy="1304000"/>
          </a:xfrm>
          <a:prstGeom prst="rect">
            <a:avLst/>
          </a:prstGeom>
          <a:noFill/>
          <a:ln>
            <a:noFill/>
          </a:ln>
        </p:spPr>
      </p:pic>
      <p:sp>
        <p:nvSpPr>
          <p:cNvPr id="266" name="Google Shape;266;p28"/>
          <p:cNvSpPr txBox="1"/>
          <p:nvPr/>
        </p:nvSpPr>
        <p:spPr>
          <a:xfrm>
            <a:off x="1372609" y="2218925"/>
            <a:ext cx="26640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latin typeface="Amatic SC"/>
                <a:ea typeface="Amatic SC"/>
                <a:cs typeface="Amatic SC"/>
                <a:sym typeface="Amatic SC"/>
              </a:rPr>
              <a:t>[Before]</a:t>
            </a:r>
            <a:endParaRPr b="1" sz="3000">
              <a:solidFill>
                <a:srgbClr val="B7B7B7"/>
              </a:solidFill>
              <a:latin typeface="Amatic SC"/>
              <a:ea typeface="Amatic SC"/>
              <a:cs typeface="Amatic SC"/>
              <a:sym typeface="Amatic SC"/>
            </a:endParaRPr>
          </a:p>
        </p:txBody>
      </p:sp>
      <p:sp>
        <p:nvSpPr>
          <p:cNvPr id="267" name="Google Shape;267;p28"/>
          <p:cNvSpPr txBox="1"/>
          <p:nvPr/>
        </p:nvSpPr>
        <p:spPr>
          <a:xfrm>
            <a:off x="6031030" y="2279775"/>
            <a:ext cx="12297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latin typeface="Amatic SC"/>
                <a:ea typeface="Amatic SC"/>
                <a:cs typeface="Amatic SC"/>
                <a:sym typeface="Amatic SC"/>
              </a:rPr>
              <a:t>[After]</a:t>
            </a:r>
            <a:endParaRPr b="1" sz="3000">
              <a:solidFill>
                <a:srgbClr val="B7B7B7"/>
              </a:solidFill>
              <a:latin typeface="Amatic SC"/>
              <a:ea typeface="Amatic SC"/>
              <a:cs typeface="Amatic SC"/>
              <a:sym typeface="Amatic SC"/>
            </a:endParaRPr>
          </a:p>
        </p:txBody>
      </p:sp>
      <p:sp>
        <p:nvSpPr>
          <p:cNvPr id="268" name="Google Shape;268;p28"/>
          <p:cNvSpPr txBox="1"/>
          <p:nvPr/>
        </p:nvSpPr>
        <p:spPr>
          <a:xfrm>
            <a:off x="425575" y="1313575"/>
            <a:ext cx="76296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Key </a:t>
            </a:r>
            <a:r>
              <a:rPr b="1" lang="en" sz="1800">
                <a:solidFill>
                  <a:schemeClr val="dk1"/>
                </a:solidFill>
                <a:latin typeface="Montserrat"/>
                <a:ea typeface="Montserrat"/>
                <a:cs typeface="Montserrat"/>
                <a:sym typeface="Montserrat"/>
              </a:rPr>
              <a:t>Insight: </a:t>
            </a:r>
            <a:r>
              <a:rPr lang="en" sz="1800">
                <a:solidFill>
                  <a:schemeClr val="dk1"/>
                </a:solidFill>
                <a:latin typeface="Montserrat"/>
                <a:ea typeface="Montserrat"/>
                <a:cs typeface="Montserrat"/>
                <a:sym typeface="Montserrat"/>
              </a:rPr>
              <a:t>When saying “Pardon me,” or asking the agent to repeat themselves, users expect things to be said differently, or broken down into more simple language </a:t>
            </a:r>
            <a:endParaRPr sz="18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9"/>
          <p:cNvSpPr/>
          <p:nvPr/>
        </p:nvSpPr>
        <p:spPr>
          <a:xfrm>
            <a:off x="5657850" y="1764825"/>
            <a:ext cx="3222900" cy="1212600"/>
          </a:xfrm>
          <a:prstGeom prst="rect">
            <a:avLst/>
          </a:prstGeom>
          <a:solidFill>
            <a:srgbClr val="FFFFFF"/>
          </a:soli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29"/>
          <p:cNvPicPr preferRelativeResize="0"/>
          <p:nvPr/>
        </p:nvPicPr>
        <p:blipFill rotWithShape="1">
          <a:blip r:embed="rId3">
            <a:alphaModFix amt="30000"/>
          </a:blip>
          <a:srcRect b="53220" l="6535" r="56098" t="9358"/>
          <a:stretch/>
        </p:blipFill>
        <p:spPr>
          <a:xfrm>
            <a:off x="7982750" y="4600700"/>
            <a:ext cx="304150" cy="304575"/>
          </a:xfrm>
          <a:prstGeom prst="rect">
            <a:avLst/>
          </a:prstGeom>
          <a:noFill/>
          <a:ln>
            <a:noFill/>
          </a:ln>
        </p:spPr>
      </p:pic>
      <p:grpSp>
        <p:nvGrpSpPr>
          <p:cNvPr id="275" name="Google Shape;275;p29"/>
          <p:cNvGrpSpPr/>
          <p:nvPr/>
        </p:nvGrpSpPr>
        <p:grpSpPr>
          <a:xfrm>
            <a:off x="8384352" y="4547202"/>
            <a:ext cx="441051" cy="411580"/>
            <a:chOff x="6654650" y="3665275"/>
            <a:chExt cx="409100" cy="409125"/>
          </a:xfrm>
        </p:grpSpPr>
        <p:sp>
          <p:nvSpPr>
            <p:cNvPr id="276" name="Google Shape;276;p29"/>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8" name="Google Shape;278;p29"/>
          <p:cNvPicPr preferRelativeResize="0"/>
          <p:nvPr/>
        </p:nvPicPr>
        <p:blipFill rotWithShape="1">
          <a:blip r:embed="rId4">
            <a:alphaModFix/>
          </a:blip>
          <a:srcRect b="8229" l="0" r="0" t="-8230"/>
          <a:stretch/>
        </p:blipFill>
        <p:spPr>
          <a:xfrm>
            <a:off x="5782388" y="1908100"/>
            <a:ext cx="2973825" cy="926050"/>
          </a:xfrm>
          <a:prstGeom prst="rect">
            <a:avLst/>
          </a:prstGeom>
          <a:noFill/>
          <a:ln>
            <a:noFill/>
          </a:ln>
        </p:spPr>
      </p:pic>
      <p:sp>
        <p:nvSpPr>
          <p:cNvPr id="279" name="Google Shape;279;p29"/>
          <p:cNvSpPr txBox="1"/>
          <p:nvPr/>
        </p:nvSpPr>
        <p:spPr>
          <a:xfrm>
            <a:off x="5851488" y="1294450"/>
            <a:ext cx="29739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BEEF"/>
                </a:solidFill>
                <a:latin typeface="Amatic SC"/>
                <a:ea typeface="Amatic SC"/>
                <a:cs typeface="Amatic SC"/>
                <a:sym typeface="Amatic SC"/>
              </a:rPr>
              <a:t>Wizard View (</a:t>
            </a:r>
            <a:r>
              <a:rPr b="1" lang="en" sz="2400">
                <a:solidFill>
                  <a:srgbClr val="00BEEF"/>
                </a:solidFill>
                <a:latin typeface="Amatic SC"/>
                <a:ea typeface="Amatic SC"/>
                <a:cs typeface="Amatic SC"/>
                <a:sym typeface="Amatic SC"/>
              </a:rPr>
              <a:t>Mechanic speech)</a:t>
            </a:r>
            <a:endParaRPr b="1" sz="2400">
              <a:solidFill>
                <a:srgbClr val="00BEEF"/>
              </a:solidFill>
              <a:latin typeface="Amatic SC"/>
              <a:ea typeface="Amatic SC"/>
              <a:cs typeface="Amatic SC"/>
              <a:sym typeface="Amatic SC"/>
            </a:endParaRPr>
          </a:p>
        </p:txBody>
      </p:sp>
      <p:sp>
        <p:nvSpPr>
          <p:cNvPr id="280" name="Google Shape;280;p29"/>
          <p:cNvSpPr txBox="1"/>
          <p:nvPr/>
        </p:nvSpPr>
        <p:spPr>
          <a:xfrm>
            <a:off x="311838" y="1302450"/>
            <a:ext cx="29739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BEEF"/>
                </a:solidFill>
                <a:latin typeface="Amatic SC"/>
                <a:ea typeface="Amatic SC"/>
                <a:cs typeface="Amatic SC"/>
                <a:sym typeface="Amatic SC"/>
              </a:rPr>
              <a:t>User view (Oculus Go VR)</a:t>
            </a:r>
            <a:endParaRPr b="1" sz="2400">
              <a:solidFill>
                <a:srgbClr val="00BEEF"/>
              </a:solidFill>
              <a:latin typeface="Amatic SC"/>
              <a:ea typeface="Amatic SC"/>
              <a:cs typeface="Amatic SC"/>
              <a:sym typeface="Amatic SC"/>
            </a:endParaRPr>
          </a:p>
        </p:txBody>
      </p:sp>
      <p:grpSp>
        <p:nvGrpSpPr>
          <p:cNvPr id="281" name="Google Shape;281;p29"/>
          <p:cNvGrpSpPr/>
          <p:nvPr/>
        </p:nvGrpSpPr>
        <p:grpSpPr>
          <a:xfrm>
            <a:off x="311843" y="276550"/>
            <a:ext cx="8513432" cy="1017900"/>
            <a:chOff x="2824693" y="1277750"/>
            <a:chExt cx="8513432" cy="1017900"/>
          </a:xfrm>
        </p:grpSpPr>
        <p:sp>
          <p:nvSpPr>
            <p:cNvPr id="282" name="Google Shape;282;p29"/>
            <p:cNvSpPr txBox="1"/>
            <p:nvPr/>
          </p:nvSpPr>
          <p:spPr>
            <a:xfrm>
              <a:off x="3372825" y="1277750"/>
              <a:ext cx="79653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3236A7"/>
                  </a:solidFill>
                  <a:latin typeface="Amatic SC"/>
                  <a:ea typeface="Amatic SC"/>
                  <a:cs typeface="Amatic SC"/>
                  <a:sym typeface="Amatic SC"/>
                </a:rPr>
                <a:t>Interface  </a:t>
              </a:r>
              <a:r>
                <a:rPr lang="en" sz="6000" u="sng">
                  <a:solidFill>
                    <a:srgbClr val="5FD09B"/>
                  </a:solidFill>
                  <a:latin typeface="Amatic SC"/>
                  <a:ea typeface="Amatic SC"/>
                  <a:cs typeface="Amatic SC"/>
                  <a:sym typeface="Amatic SC"/>
                </a:rPr>
                <a:t>[RE]</a:t>
              </a:r>
              <a:r>
                <a:rPr lang="en" sz="6000" u="sng">
                  <a:solidFill>
                    <a:srgbClr val="3236A7"/>
                  </a:solidFill>
                  <a:latin typeface="Amatic SC"/>
                  <a:ea typeface="Amatic SC"/>
                  <a:cs typeface="Amatic SC"/>
                  <a:sym typeface="Amatic SC"/>
                </a:rPr>
                <a:t>design #2: VR World</a:t>
              </a:r>
              <a:endParaRPr b="1" sz="3600">
                <a:solidFill>
                  <a:srgbClr val="5FD09B"/>
                </a:solidFill>
                <a:latin typeface="Amatic SC"/>
                <a:ea typeface="Amatic SC"/>
                <a:cs typeface="Amatic SC"/>
                <a:sym typeface="Amatic SC"/>
              </a:endParaRPr>
            </a:p>
          </p:txBody>
        </p:sp>
        <p:grpSp>
          <p:nvGrpSpPr>
            <p:cNvPr id="283" name="Google Shape;283;p29"/>
            <p:cNvGrpSpPr/>
            <p:nvPr/>
          </p:nvGrpSpPr>
          <p:grpSpPr>
            <a:xfrm rot="-1426241">
              <a:off x="2912366" y="1364909"/>
              <a:ext cx="548575" cy="549235"/>
              <a:chOff x="570875" y="4322250"/>
              <a:chExt cx="443300" cy="443325"/>
            </a:xfrm>
          </p:grpSpPr>
          <p:sp>
            <p:nvSpPr>
              <p:cNvPr id="284" name="Google Shape;284;p29"/>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285" name="Google Shape;285;p29"/>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286" name="Google Shape;286;p29"/>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287" name="Google Shape;287;p29"/>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grpSp>
      </p:grpSp>
      <p:pic>
        <p:nvPicPr>
          <p:cNvPr id="288" name="Google Shape;288;p29" title="demo.mp4">
            <a:hlinkClick r:id="rId5"/>
          </p:cNvPr>
          <p:cNvPicPr preferRelativeResize="0"/>
          <p:nvPr/>
        </p:nvPicPr>
        <p:blipFill>
          <a:blip r:embed="rId6">
            <a:alphaModFix/>
          </a:blip>
          <a:stretch>
            <a:fillRect/>
          </a:stretch>
        </p:blipFill>
        <p:spPr>
          <a:xfrm>
            <a:off x="311850" y="2004150"/>
            <a:ext cx="3939491" cy="2954625"/>
          </a:xfrm>
          <a:prstGeom prst="rect">
            <a:avLst/>
          </a:prstGeom>
          <a:noFill/>
          <a:ln>
            <a:noFill/>
          </a:ln>
        </p:spPr>
      </p:pic>
      <p:sp>
        <p:nvSpPr>
          <p:cNvPr id="289" name="Google Shape;289;p29"/>
          <p:cNvSpPr txBox="1"/>
          <p:nvPr/>
        </p:nvSpPr>
        <p:spPr>
          <a:xfrm>
            <a:off x="4344050" y="3167800"/>
            <a:ext cx="3222900" cy="241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3236A7"/>
                </a:solidFill>
                <a:latin typeface="Montserrat"/>
                <a:ea typeface="Montserrat"/>
                <a:cs typeface="Montserrat"/>
                <a:sym typeface="Montserrat"/>
              </a:rPr>
              <a:t>Oculus Go app (Built in Unity)</a:t>
            </a:r>
            <a:endParaRPr b="1">
              <a:solidFill>
                <a:srgbClr val="3236A7"/>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Freely view the mechanic’s garage in VR</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Receive real-time text-to-speech typed into a Python/Flask server</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Language support tools through users’ own phones</a:t>
            </a:r>
            <a:endParaRPr>
              <a:solidFill>
                <a:schemeClr val="dk1"/>
              </a:solidFill>
              <a:latin typeface="Avenir"/>
              <a:ea typeface="Avenir"/>
              <a:cs typeface="Avenir"/>
              <a:sym typeface="Avenir"/>
            </a:endParaRPr>
          </a:p>
        </p:txBody>
      </p:sp>
      <p:sp>
        <p:nvSpPr>
          <p:cNvPr id="290" name="Google Shape;290;p29"/>
          <p:cNvSpPr txBox="1"/>
          <p:nvPr/>
        </p:nvSpPr>
        <p:spPr>
          <a:xfrm>
            <a:off x="7566950" y="3333500"/>
            <a:ext cx="1500900" cy="108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3236A7"/>
                </a:solidFill>
                <a:latin typeface="Montserrat"/>
                <a:ea typeface="Montserrat"/>
                <a:cs typeface="Montserrat"/>
                <a:sym typeface="Montserrat"/>
              </a:rPr>
              <a:t>Simple chat Website for WOZ </a:t>
            </a:r>
            <a:r>
              <a:rPr b="1" lang="en" sz="1200">
                <a:solidFill>
                  <a:srgbClr val="3236A7"/>
                </a:solidFill>
                <a:latin typeface="Montserrat"/>
                <a:ea typeface="Montserrat"/>
                <a:cs typeface="Montserrat"/>
                <a:sym typeface="Montserrat"/>
              </a:rPr>
              <a:t>operator</a:t>
            </a:r>
            <a:r>
              <a:rPr b="1" lang="en" sz="1200">
                <a:solidFill>
                  <a:srgbClr val="3236A7"/>
                </a:solidFill>
                <a:latin typeface="Montserrat"/>
                <a:ea typeface="Montserrat"/>
                <a:cs typeface="Montserrat"/>
                <a:sym typeface="Montserrat"/>
              </a:rPr>
              <a:t> improves speed</a:t>
            </a:r>
            <a:endParaRPr b="1" sz="1200">
              <a:solidFill>
                <a:srgbClr val="3236A7"/>
              </a:solidFill>
              <a:latin typeface="Montserrat"/>
              <a:ea typeface="Montserrat"/>
              <a:cs typeface="Montserrat"/>
              <a:sym typeface="Montserrat"/>
            </a:endParaRPr>
          </a:p>
        </p:txBody>
      </p:sp>
      <p:cxnSp>
        <p:nvCxnSpPr>
          <p:cNvPr id="291" name="Google Shape;291;p29"/>
          <p:cNvCxnSpPr/>
          <p:nvPr/>
        </p:nvCxnSpPr>
        <p:spPr>
          <a:xfrm>
            <a:off x="7733150" y="3167800"/>
            <a:ext cx="249600" cy="186600"/>
          </a:xfrm>
          <a:prstGeom prst="straightConnector1">
            <a:avLst/>
          </a:prstGeom>
          <a:noFill/>
          <a:ln cap="flat" cmpd="sng" w="9525">
            <a:solidFill>
              <a:srgbClr val="3236A7"/>
            </a:solidFill>
            <a:prstDash val="solid"/>
            <a:round/>
            <a:headEnd len="med" w="med" type="triangl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grpSp>
        <p:nvGrpSpPr>
          <p:cNvPr id="296" name="Google Shape;296;p30"/>
          <p:cNvGrpSpPr/>
          <p:nvPr/>
        </p:nvGrpSpPr>
        <p:grpSpPr>
          <a:xfrm>
            <a:off x="311843" y="276550"/>
            <a:ext cx="8513432" cy="1017900"/>
            <a:chOff x="2824693" y="1277750"/>
            <a:chExt cx="8513432" cy="1017900"/>
          </a:xfrm>
        </p:grpSpPr>
        <p:sp>
          <p:nvSpPr>
            <p:cNvPr id="297" name="Google Shape;297;p30"/>
            <p:cNvSpPr txBox="1"/>
            <p:nvPr/>
          </p:nvSpPr>
          <p:spPr>
            <a:xfrm>
              <a:off x="3372825" y="1277750"/>
              <a:ext cx="79653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3236A7"/>
                  </a:solidFill>
                  <a:latin typeface="Amatic SC"/>
                  <a:ea typeface="Amatic SC"/>
                  <a:cs typeface="Amatic SC"/>
                  <a:sym typeface="Amatic SC"/>
                </a:rPr>
                <a:t>Interface</a:t>
              </a:r>
              <a:r>
                <a:rPr lang="en" sz="6000" u="sng">
                  <a:solidFill>
                    <a:srgbClr val="3236A7"/>
                  </a:solidFill>
                  <a:latin typeface="Amatic SC"/>
                  <a:ea typeface="Amatic SC"/>
                  <a:cs typeface="Amatic SC"/>
                  <a:sym typeface="Amatic SC"/>
                </a:rPr>
                <a:t>  </a:t>
              </a:r>
              <a:r>
                <a:rPr lang="en" sz="6000" u="sng">
                  <a:solidFill>
                    <a:srgbClr val="5FD09B"/>
                  </a:solidFill>
                  <a:latin typeface="Amatic SC"/>
                  <a:ea typeface="Amatic SC"/>
                  <a:cs typeface="Amatic SC"/>
                  <a:sym typeface="Amatic SC"/>
                </a:rPr>
                <a:t>[RE]</a:t>
              </a:r>
              <a:r>
                <a:rPr lang="en" sz="6000" u="sng">
                  <a:solidFill>
                    <a:srgbClr val="3236A7"/>
                  </a:solidFill>
                  <a:latin typeface="Amatic SC"/>
                  <a:ea typeface="Amatic SC"/>
                  <a:cs typeface="Amatic SC"/>
                  <a:sym typeface="Amatic SC"/>
                </a:rPr>
                <a:t>design #2: VR World</a:t>
              </a:r>
              <a:endParaRPr b="1" sz="3600">
                <a:solidFill>
                  <a:srgbClr val="5FD09B"/>
                </a:solidFill>
                <a:latin typeface="Amatic SC"/>
                <a:ea typeface="Amatic SC"/>
                <a:cs typeface="Amatic SC"/>
                <a:sym typeface="Amatic SC"/>
              </a:endParaRPr>
            </a:p>
          </p:txBody>
        </p:sp>
        <p:grpSp>
          <p:nvGrpSpPr>
            <p:cNvPr id="298" name="Google Shape;298;p30"/>
            <p:cNvGrpSpPr/>
            <p:nvPr/>
          </p:nvGrpSpPr>
          <p:grpSpPr>
            <a:xfrm rot="-1426241">
              <a:off x="2912366" y="1364909"/>
              <a:ext cx="548575" cy="549235"/>
              <a:chOff x="570875" y="4322250"/>
              <a:chExt cx="443300" cy="443325"/>
            </a:xfrm>
          </p:grpSpPr>
          <p:sp>
            <p:nvSpPr>
              <p:cNvPr id="299" name="Google Shape;299;p30"/>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300" name="Google Shape;300;p30"/>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301" name="Google Shape;301;p30"/>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302" name="Google Shape;302;p30"/>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grpSp>
      </p:grpSp>
      <p:pic>
        <p:nvPicPr>
          <p:cNvPr id="303" name="Google Shape;303;p30"/>
          <p:cNvPicPr preferRelativeResize="0"/>
          <p:nvPr/>
        </p:nvPicPr>
        <p:blipFill rotWithShape="1">
          <a:blip r:embed="rId3">
            <a:alphaModFix amt="30000"/>
          </a:blip>
          <a:srcRect b="53220" l="6535" r="56098" t="9358"/>
          <a:stretch/>
        </p:blipFill>
        <p:spPr>
          <a:xfrm>
            <a:off x="7982750" y="4600700"/>
            <a:ext cx="304150" cy="304575"/>
          </a:xfrm>
          <a:prstGeom prst="rect">
            <a:avLst/>
          </a:prstGeom>
          <a:noFill/>
          <a:ln>
            <a:noFill/>
          </a:ln>
        </p:spPr>
      </p:pic>
      <p:grpSp>
        <p:nvGrpSpPr>
          <p:cNvPr id="304" name="Google Shape;304;p30"/>
          <p:cNvGrpSpPr/>
          <p:nvPr/>
        </p:nvGrpSpPr>
        <p:grpSpPr>
          <a:xfrm>
            <a:off x="8384352" y="4547202"/>
            <a:ext cx="441051" cy="411580"/>
            <a:chOff x="6654650" y="3665275"/>
            <a:chExt cx="409100" cy="409125"/>
          </a:xfrm>
        </p:grpSpPr>
        <p:sp>
          <p:nvSpPr>
            <p:cNvPr id="305" name="Google Shape;305;p30"/>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30"/>
          <p:cNvSpPr/>
          <p:nvPr/>
        </p:nvSpPr>
        <p:spPr>
          <a:xfrm>
            <a:off x="773188" y="1741850"/>
            <a:ext cx="7419300" cy="3344400"/>
          </a:xfrm>
          <a:prstGeom prst="wedgeRoundRectCallout">
            <a:avLst>
              <a:gd fmla="val -32865" name="adj1"/>
              <a:gd fmla="val -65236" name="adj2"/>
              <a:gd fmla="val 0" name="adj3"/>
            </a:avLst>
          </a:prstGeom>
          <a:noFill/>
          <a:ln cap="flat" cmpd="sng" w="9525">
            <a:solidFill>
              <a:srgbClr val="3236A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rgbClr val="5FD09B"/>
                </a:solidFill>
                <a:latin typeface="Montserrat"/>
                <a:ea typeface="Montserrat"/>
                <a:cs typeface="Montserrat"/>
                <a:sym typeface="Montserrat"/>
              </a:rPr>
              <a:t>Next steps to implement:</a:t>
            </a:r>
            <a:endParaRPr b="1" sz="2400">
              <a:solidFill>
                <a:srgbClr val="5FD09B"/>
              </a:solidFill>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Avenir"/>
              <a:buChar char="➔"/>
            </a:pPr>
            <a:r>
              <a:rPr lang="en" sz="1800">
                <a:latin typeface="Avenir"/>
                <a:ea typeface="Avenir"/>
                <a:cs typeface="Avenir"/>
                <a:sym typeface="Avenir"/>
              </a:rPr>
              <a:t>Limited language support tools</a:t>
            </a:r>
            <a:endParaRPr sz="1800">
              <a:latin typeface="Avenir"/>
              <a:ea typeface="Avenir"/>
              <a:cs typeface="Avenir"/>
              <a:sym typeface="Avenir"/>
            </a:endParaRPr>
          </a:p>
          <a:p>
            <a:pPr indent="0" lvl="0" marL="914400" rtl="0" algn="l">
              <a:lnSpc>
                <a:spcPct val="150000"/>
              </a:lnSpc>
              <a:spcBef>
                <a:spcPts val="0"/>
              </a:spcBef>
              <a:spcAft>
                <a:spcPts val="0"/>
              </a:spcAft>
              <a:buNone/>
            </a:pPr>
            <a:r>
              <a:rPr lang="en" sz="1800">
                <a:latin typeface="Avenir"/>
                <a:ea typeface="Avenir"/>
                <a:cs typeface="Avenir"/>
                <a:sym typeface="Avenir"/>
              </a:rPr>
              <a:t>- </a:t>
            </a:r>
            <a:r>
              <a:rPr lang="en" sz="1800" strike="sngStrike">
                <a:latin typeface="Avenir"/>
                <a:ea typeface="Avenir"/>
                <a:cs typeface="Avenir"/>
                <a:sym typeface="Avenir"/>
              </a:rPr>
              <a:t>Suggested phrases </a:t>
            </a:r>
            <a:r>
              <a:rPr lang="en" sz="1800">
                <a:latin typeface="Avenir"/>
                <a:ea typeface="Avenir"/>
                <a:cs typeface="Avenir"/>
                <a:sym typeface="Avenir"/>
              </a:rPr>
              <a:t> </a:t>
            </a:r>
            <a:r>
              <a:rPr lang="en" sz="1800">
                <a:solidFill>
                  <a:schemeClr val="dk1"/>
                </a:solidFill>
                <a:latin typeface="Avenir"/>
                <a:ea typeface="Avenir"/>
                <a:cs typeface="Avenir"/>
                <a:sym typeface="Avenir"/>
              </a:rPr>
              <a:t>Users own notes?</a:t>
            </a:r>
            <a:endParaRPr sz="1800" strike="sngStrike">
              <a:latin typeface="Avenir"/>
              <a:ea typeface="Avenir"/>
              <a:cs typeface="Avenir"/>
              <a:sym typeface="Avenir"/>
            </a:endParaRPr>
          </a:p>
          <a:p>
            <a:pPr indent="0" lvl="0" marL="914400" rtl="0" algn="l">
              <a:lnSpc>
                <a:spcPct val="150000"/>
              </a:lnSpc>
              <a:spcBef>
                <a:spcPts val="0"/>
              </a:spcBef>
              <a:spcAft>
                <a:spcPts val="0"/>
              </a:spcAft>
              <a:buNone/>
            </a:pPr>
            <a:r>
              <a:rPr lang="en" sz="1800">
                <a:latin typeface="Avenir"/>
                <a:ea typeface="Avenir"/>
                <a:cs typeface="Avenir"/>
                <a:sym typeface="Avenir"/>
              </a:rPr>
              <a:t>- More adaptive script options </a:t>
            </a:r>
            <a:endParaRPr sz="1800">
              <a:latin typeface="Avenir"/>
              <a:ea typeface="Avenir"/>
              <a:cs typeface="Avenir"/>
              <a:sym typeface="Avenir"/>
            </a:endParaRPr>
          </a:p>
          <a:p>
            <a:pPr indent="-342900" lvl="0" marL="457200" rtl="0" algn="l">
              <a:lnSpc>
                <a:spcPct val="150000"/>
              </a:lnSpc>
              <a:spcBef>
                <a:spcPts val="0"/>
              </a:spcBef>
              <a:spcAft>
                <a:spcPts val="0"/>
              </a:spcAft>
              <a:buSzPts val="1800"/>
              <a:buFont typeface="Avenir"/>
              <a:buChar char="➔"/>
            </a:pPr>
            <a:r>
              <a:rPr lang="en" sz="1800">
                <a:latin typeface="Avenir"/>
                <a:ea typeface="Avenir"/>
                <a:cs typeface="Avenir"/>
                <a:sym typeface="Avenir"/>
              </a:rPr>
              <a:t>Basic non-verbal communication </a:t>
            </a:r>
            <a:endParaRPr sz="1800">
              <a:latin typeface="Avenir"/>
              <a:ea typeface="Avenir"/>
              <a:cs typeface="Avenir"/>
              <a:sym typeface="Avenir"/>
            </a:endParaRPr>
          </a:p>
          <a:p>
            <a:pPr indent="0" lvl="0" marL="914400" rtl="0" algn="l">
              <a:lnSpc>
                <a:spcPct val="150000"/>
              </a:lnSpc>
              <a:spcBef>
                <a:spcPts val="0"/>
              </a:spcBef>
              <a:spcAft>
                <a:spcPts val="0"/>
              </a:spcAft>
              <a:buNone/>
            </a:pPr>
            <a:r>
              <a:rPr lang="en" sz="1800">
                <a:latin typeface="Avenir"/>
                <a:ea typeface="Avenir"/>
                <a:cs typeface="Avenir"/>
                <a:sym typeface="Avenir"/>
              </a:rPr>
              <a:t>- “Pointing” at different objects (car engine, radiator, etc.) in the world to draw attention</a:t>
            </a:r>
            <a:endParaRPr sz="1800">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31"/>
          <p:cNvPicPr preferRelativeResize="0"/>
          <p:nvPr/>
        </p:nvPicPr>
        <p:blipFill rotWithShape="1">
          <a:blip r:embed="rId3">
            <a:alphaModFix amt="21000"/>
          </a:blip>
          <a:srcRect b="0" l="0" r="3920" t="999"/>
          <a:stretch/>
        </p:blipFill>
        <p:spPr>
          <a:xfrm>
            <a:off x="-100375" y="0"/>
            <a:ext cx="8153481" cy="5143499"/>
          </a:xfrm>
          <a:prstGeom prst="rect">
            <a:avLst/>
          </a:prstGeom>
          <a:noFill/>
          <a:ln>
            <a:noFill/>
          </a:ln>
        </p:spPr>
      </p:pic>
      <p:sp>
        <p:nvSpPr>
          <p:cNvPr id="313" name="Google Shape;313;p31"/>
          <p:cNvSpPr txBox="1"/>
          <p:nvPr/>
        </p:nvSpPr>
        <p:spPr>
          <a:xfrm>
            <a:off x="4535500" y="2852500"/>
            <a:ext cx="7398900" cy="1399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9600">
                <a:solidFill>
                  <a:srgbClr val="3236A7"/>
                </a:solidFill>
                <a:latin typeface="Amatic SC"/>
                <a:ea typeface="Amatic SC"/>
                <a:cs typeface="Amatic SC"/>
                <a:sym typeface="Amatic SC"/>
              </a:rPr>
              <a:t>Thanks!</a:t>
            </a:r>
            <a:endParaRPr b="1" sz="9600">
              <a:solidFill>
                <a:srgbClr val="3236A7"/>
              </a:solidFill>
              <a:latin typeface="Amatic SC"/>
              <a:ea typeface="Amatic SC"/>
              <a:cs typeface="Amatic SC"/>
              <a:sym typeface="Amatic SC"/>
            </a:endParaRPr>
          </a:p>
          <a:p>
            <a:pPr indent="457200" lvl="0" marL="0" rtl="0" algn="l">
              <a:spcBef>
                <a:spcPts val="0"/>
              </a:spcBef>
              <a:spcAft>
                <a:spcPts val="0"/>
              </a:spcAft>
              <a:buNone/>
            </a:pPr>
            <a:r>
              <a:rPr b="1" lang="en" sz="3000">
                <a:solidFill>
                  <a:srgbClr val="3236A7"/>
                </a:solidFill>
                <a:latin typeface="Amatic SC"/>
                <a:ea typeface="Amatic SC"/>
                <a:cs typeface="Amatic SC"/>
                <a:sym typeface="Amatic SC"/>
              </a:rPr>
              <a:t>[in advance, for your feedback]</a:t>
            </a:r>
            <a:endParaRPr b="1" sz="3000">
              <a:solidFill>
                <a:srgbClr val="3236A7"/>
              </a:solidFill>
              <a:latin typeface="Amatic SC"/>
              <a:ea typeface="Amatic SC"/>
              <a:cs typeface="Amatic SC"/>
              <a:sym typeface="Amatic S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grpSp>
        <p:nvGrpSpPr>
          <p:cNvPr id="63" name="Google Shape;63;p14"/>
          <p:cNvGrpSpPr/>
          <p:nvPr/>
        </p:nvGrpSpPr>
        <p:grpSpPr>
          <a:xfrm>
            <a:off x="5538545" y="381000"/>
            <a:ext cx="3310348" cy="2883275"/>
            <a:chOff x="5001295" y="512150"/>
            <a:chExt cx="3310348" cy="2883275"/>
          </a:xfrm>
        </p:grpSpPr>
        <p:pic>
          <p:nvPicPr>
            <p:cNvPr id="64" name="Google Shape;64;p14"/>
            <p:cNvPicPr preferRelativeResize="0"/>
            <p:nvPr/>
          </p:nvPicPr>
          <p:blipFill>
            <a:blip r:embed="rId3">
              <a:alphaModFix/>
            </a:blip>
            <a:stretch>
              <a:fillRect/>
            </a:stretch>
          </p:blipFill>
          <p:spPr>
            <a:xfrm>
              <a:off x="5436650" y="559975"/>
              <a:ext cx="2835450" cy="2835450"/>
            </a:xfrm>
            <a:prstGeom prst="rect">
              <a:avLst/>
            </a:prstGeom>
            <a:noFill/>
            <a:ln>
              <a:noFill/>
            </a:ln>
          </p:spPr>
        </p:pic>
        <p:sp>
          <p:nvSpPr>
            <p:cNvPr id="65" name="Google Shape;65;p14"/>
            <p:cNvSpPr/>
            <p:nvPr/>
          </p:nvSpPr>
          <p:spPr>
            <a:xfrm>
              <a:off x="5554975" y="8662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6086375" y="20473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7321600" y="14309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7874650" y="23413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7409825" y="5121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french flag icon" id="70" name="Google Shape;70;p14"/>
            <p:cNvPicPr preferRelativeResize="0"/>
            <p:nvPr/>
          </p:nvPicPr>
          <p:blipFill>
            <a:blip r:embed="rId4">
              <a:alphaModFix/>
            </a:blip>
            <a:stretch>
              <a:fillRect/>
            </a:stretch>
          </p:blipFill>
          <p:spPr>
            <a:xfrm>
              <a:off x="7603300" y="817400"/>
              <a:ext cx="308323" cy="205800"/>
            </a:xfrm>
            <a:prstGeom prst="rect">
              <a:avLst/>
            </a:prstGeom>
            <a:noFill/>
            <a:ln>
              <a:noFill/>
            </a:ln>
          </p:spPr>
        </p:pic>
        <p:pic>
          <p:nvPicPr>
            <p:cNvPr descr="Image result for canadian flag icon" id="71" name="Google Shape;71;p14"/>
            <p:cNvPicPr preferRelativeResize="0"/>
            <p:nvPr/>
          </p:nvPicPr>
          <p:blipFill>
            <a:blip r:embed="rId5">
              <a:alphaModFix/>
            </a:blip>
            <a:stretch>
              <a:fillRect/>
            </a:stretch>
          </p:blipFill>
          <p:spPr>
            <a:xfrm>
              <a:off x="6037125" y="744001"/>
              <a:ext cx="411629" cy="205800"/>
            </a:xfrm>
            <a:prstGeom prst="rect">
              <a:avLst/>
            </a:prstGeom>
            <a:noFill/>
            <a:ln>
              <a:noFill/>
            </a:ln>
          </p:spPr>
        </p:pic>
        <p:pic>
          <p:nvPicPr>
            <p:cNvPr descr="Image result for brazil flag icon" id="72" name="Google Shape;72;p14"/>
            <p:cNvPicPr preferRelativeResize="0"/>
            <p:nvPr/>
          </p:nvPicPr>
          <p:blipFill>
            <a:blip r:embed="rId6">
              <a:alphaModFix/>
            </a:blip>
            <a:stretch>
              <a:fillRect/>
            </a:stretch>
          </p:blipFill>
          <p:spPr>
            <a:xfrm>
              <a:off x="6448750" y="2104347"/>
              <a:ext cx="308325" cy="215818"/>
            </a:xfrm>
            <a:prstGeom prst="rect">
              <a:avLst/>
            </a:prstGeom>
            <a:noFill/>
            <a:ln>
              <a:noFill/>
            </a:ln>
          </p:spPr>
        </p:pic>
        <p:pic>
          <p:nvPicPr>
            <p:cNvPr descr="Image result for egyption flag" id="73" name="Google Shape;73;p14"/>
            <p:cNvPicPr preferRelativeResize="0"/>
            <p:nvPr/>
          </p:nvPicPr>
          <p:blipFill>
            <a:blip r:embed="rId7">
              <a:alphaModFix/>
            </a:blip>
            <a:stretch>
              <a:fillRect/>
            </a:stretch>
          </p:blipFill>
          <p:spPr>
            <a:xfrm>
              <a:off x="8029942" y="1365775"/>
              <a:ext cx="281700" cy="187804"/>
            </a:xfrm>
            <a:prstGeom prst="rect">
              <a:avLst/>
            </a:prstGeom>
            <a:noFill/>
            <a:ln>
              <a:noFill/>
            </a:ln>
          </p:spPr>
        </p:pic>
        <p:grpSp>
          <p:nvGrpSpPr>
            <p:cNvPr id="74" name="Google Shape;74;p14"/>
            <p:cNvGrpSpPr/>
            <p:nvPr/>
          </p:nvGrpSpPr>
          <p:grpSpPr>
            <a:xfrm rot="-1425379">
              <a:off x="5062292" y="2021354"/>
              <a:ext cx="381514" cy="381827"/>
              <a:chOff x="570875" y="4322250"/>
              <a:chExt cx="443300" cy="443325"/>
            </a:xfrm>
          </p:grpSpPr>
          <p:sp>
            <p:nvSpPr>
              <p:cNvPr id="75" name="Google Shape;75;p1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 name="Google Shape;79;p14"/>
          <p:cNvSpPr txBox="1"/>
          <p:nvPr/>
        </p:nvSpPr>
        <p:spPr>
          <a:xfrm>
            <a:off x="535275" y="1532000"/>
            <a:ext cx="5682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1"/>
                </a:solidFill>
                <a:latin typeface="Amatic SC"/>
                <a:ea typeface="Amatic SC"/>
                <a:cs typeface="Amatic SC"/>
                <a:sym typeface="Amatic SC"/>
              </a:rPr>
              <a:t>Multi</a:t>
            </a:r>
            <a:r>
              <a:rPr b="1" lang="en" sz="4800">
                <a:solidFill>
                  <a:srgbClr val="31B1C6"/>
                </a:solidFill>
                <a:latin typeface="Amatic SC"/>
                <a:ea typeface="Amatic SC"/>
                <a:cs typeface="Amatic SC"/>
                <a:sym typeface="Amatic SC"/>
              </a:rPr>
              <a:t>VR</a:t>
            </a:r>
            <a:r>
              <a:rPr lang="en" sz="4800">
                <a:solidFill>
                  <a:schemeClr val="dk1"/>
                </a:solidFill>
                <a:latin typeface="Amatic SC"/>
                <a:ea typeface="Amatic SC"/>
                <a:cs typeface="Amatic SC"/>
                <a:sym typeface="Amatic SC"/>
              </a:rPr>
              <a:t>se</a:t>
            </a:r>
            <a:endParaRPr sz="4800">
              <a:solidFill>
                <a:schemeClr val="dk1"/>
              </a:solidFill>
              <a:latin typeface="Amatic SC"/>
              <a:ea typeface="Amatic SC"/>
              <a:cs typeface="Amatic SC"/>
              <a:sym typeface="Amatic SC"/>
            </a:endParaRPr>
          </a:p>
          <a:p>
            <a:pPr indent="0" lvl="0" marL="0" rtl="0" algn="l">
              <a:spcBef>
                <a:spcPts val="0"/>
              </a:spcBef>
              <a:spcAft>
                <a:spcPts val="0"/>
              </a:spcAft>
              <a:buNone/>
            </a:pPr>
            <a:br>
              <a:rPr lang="en" sz="2400">
                <a:solidFill>
                  <a:schemeClr val="dk1"/>
                </a:solidFill>
                <a:latin typeface="Avenir"/>
                <a:ea typeface="Avenir"/>
                <a:cs typeface="Avenir"/>
                <a:sym typeface="Avenir"/>
              </a:rPr>
            </a:br>
            <a:r>
              <a:rPr lang="en" sz="2400">
                <a:solidFill>
                  <a:schemeClr val="dk1"/>
                </a:solidFill>
                <a:latin typeface="Avenir"/>
                <a:ea typeface="Avenir"/>
                <a:cs typeface="Avenir"/>
                <a:sym typeface="Avenir"/>
              </a:rPr>
              <a:t>A VR world that immerses a user in </a:t>
            </a:r>
            <a:r>
              <a:rPr b="1" lang="en" sz="2400">
                <a:solidFill>
                  <a:schemeClr val="dk1"/>
                </a:solidFill>
                <a:latin typeface="Avenir"/>
                <a:ea typeface="Avenir"/>
                <a:cs typeface="Avenir"/>
                <a:sym typeface="Avenir"/>
              </a:rPr>
              <a:t>realistic</a:t>
            </a:r>
            <a:r>
              <a:rPr lang="en" sz="2400">
                <a:solidFill>
                  <a:schemeClr val="dk1"/>
                </a:solidFill>
                <a:latin typeface="Avenir"/>
                <a:ea typeface="Avenir"/>
                <a:cs typeface="Avenir"/>
                <a:sym typeface="Avenir"/>
              </a:rPr>
              <a:t>, </a:t>
            </a:r>
            <a:r>
              <a:rPr b="1" lang="en" sz="2400">
                <a:solidFill>
                  <a:schemeClr val="dk1"/>
                </a:solidFill>
                <a:latin typeface="Avenir"/>
                <a:ea typeface="Avenir"/>
                <a:cs typeface="Avenir"/>
                <a:sym typeface="Avenir"/>
              </a:rPr>
              <a:t>culturally aware</a:t>
            </a:r>
            <a:r>
              <a:rPr lang="en" sz="2400">
                <a:solidFill>
                  <a:schemeClr val="dk1"/>
                </a:solidFill>
                <a:latin typeface="Avenir"/>
                <a:ea typeface="Avenir"/>
                <a:cs typeface="Avenir"/>
                <a:sym typeface="Avenir"/>
              </a:rPr>
              <a:t>, scenarios with </a:t>
            </a:r>
            <a:r>
              <a:rPr b="1" lang="en" sz="2400">
                <a:solidFill>
                  <a:schemeClr val="dk1"/>
                </a:solidFill>
                <a:latin typeface="Avenir"/>
                <a:ea typeface="Avenir"/>
                <a:cs typeface="Avenir"/>
                <a:sym typeface="Avenir"/>
              </a:rPr>
              <a:t>AI-powered </a:t>
            </a:r>
            <a:r>
              <a:rPr lang="en" sz="2400">
                <a:solidFill>
                  <a:schemeClr val="dk1"/>
                </a:solidFill>
                <a:latin typeface="Avenir"/>
                <a:ea typeface="Avenir"/>
                <a:cs typeface="Avenir"/>
                <a:sym typeface="Avenir"/>
              </a:rPr>
              <a:t>language support tools that evoke nuanced and goal-oriented language learning experiences.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7" name="Shape 317"/>
        <p:cNvGrpSpPr/>
        <p:nvPr/>
      </p:nvGrpSpPr>
      <p:grpSpPr>
        <a:xfrm>
          <a:off x="0" y="0"/>
          <a:ext cx="0" cy="0"/>
          <a:chOff x="0" y="0"/>
          <a:chExt cx="0" cy="0"/>
        </a:xfrm>
      </p:grpSpPr>
      <p:sp>
        <p:nvSpPr>
          <p:cNvPr id="318" name="Google Shape;318;p32"/>
          <p:cNvSpPr txBox="1"/>
          <p:nvPr/>
        </p:nvSpPr>
        <p:spPr>
          <a:xfrm>
            <a:off x="2791025" y="1871850"/>
            <a:ext cx="7398900" cy="13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3236A7"/>
                </a:solidFill>
                <a:latin typeface="Amatic SC"/>
                <a:ea typeface="Amatic SC"/>
                <a:cs typeface="Amatic SC"/>
                <a:sym typeface="Amatic SC"/>
              </a:rPr>
              <a:t>appendix</a:t>
            </a:r>
            <a:endParaRPr b="1" sz="3000">
              <a:solidFill>
                <a:srgbClr val="3236A7"/>
              </a:solidFill>
              <a:latin typeface="Amatic SC"/>
              <a:ea typeface="Amatic SC"/>
              <a:cs typeface="Amatic SC"/>
              <a:sym typeface="Amatic S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2" name="Shape 322"/>
        <p:cNvGrpSpPr/>
        <p:nvPr/>
      </p:nvGrpSpPr>
      <p:grpSpPr>
        <a:xfrm>
          <a:off x="0" y="0"/>
          <a:ext cx="0" cy="0"/>
          <a:chOff x="0" y="0"/>
          <a:chExt cx="0" cy="0"/>
        </a:xfrm>
      </p:grpSpPr>
      <p:sp>
        <p:nvSpPr>
          <p:cNvPr id="323" name="Google Shape;32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 -&gt; revision:</a:t>
            </a:r>
            <a:endParaRPr/>
          </a:p>
        </p:txBody>
      </p:sp>
      <p:sp>
        <p:nvSpPr>
          <p:cNvPr id="324" name="Google Shape;324;p33"/>
          <p:cNvSpPr txBox="1"/>
          <p:nvPr>
            <p:ph idx="1" type="body"/>
          </p:nvPr>
        </p:nvSpPr>
        <p:spPr>
          <a:xfrm>
            <a:off x="311700" y="1152475"/>
            <a:ext cx="85206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one actually uses dictionaries, they just look up the translation -&gt; instead of a dictionary, have simple word level translation available </a:t>
            </a:r>
            <a:endParaRPr/>
          </a:p>
          <a:p>
            <a:pPr indent="0" lvl="0" marL="0" rtl="0" algn="l">
              <a:spcBef>
                <a:spcPts val="1600"/>
              </a:spcBef>
              <a:spcAft>
                <a:spcPts val="0"/>
              </a:spcAft>
              <a:buNone/>
            </a:pPr>
            <a:r>
              <a:rPr lang="en"/>
              <a:t>When saying “Pardon” or asking “what did you say,” users expect things to be said differently, or broken down  </a:t>
            </a:r>
            <a:endParaRPr/>
          </a:p>
          <a:p>
            <a:pPr indent="0" lvl="0" marL="0" rtl="0" algn="l">
              <a:spcBef>
                <a:spcPts val="1600"/>
              </a:spcBef>
              <a:spcAft>
                <a:spcPts val="0"/>
              </a:spcAft>
              <a:buNone/>
            </a:pPr>
            <a:r>
              <a:rPr lang="en"/>
              <a:t>Sometimes when people dont understand they just say “OK” </a:t>
            </a:r>
            <a:endParaRPr/>
          </a:p>
          <a:p>
            <a:pPr indent="0" lvl="0" marL="0" rtl="0" algn="l">
              <a:spcBef>
                <a:spcPts val="1600"/>
              </a:spcBef>
              <a:spcAft>
                <a:spcPts val="0"/>
              </a:spcAft>
              <a:buNone/>
            </a:pPr>
            <a:r>
              <a:rPr lang="en"/>
              <a:t>[Study specific] Some participants copied all the instructions into english as a hack, we started giving them pictures of the instructions </a:t>
            </a:r>
            <a:endParaRPr/>
          </a:p>
          <a:p>
            <a:pPr indent="0" lvl="0" marL="0" rtl="0" algn="l">
              <a:spcBef>
                <a:spcPts val="1600"/>
              </a:spcBef>
              <a:spcAft>
                <a:spcPts val="0"/>
              </a:spcAft>
              <a:buNone/>
            </a:pPr>
            <a:r>
              <a:rPr lang="en"/>
              <a:t>Making it more realistic (Sometimes </a:t>
            </a:r>
            <a:r>
              <a:rPr lang="en"/>
              <a:t>doesn’t understand… be more strict on what you accept as a correct</a:t>
            </a:r>
            <a:r>
              <a:rPr lang="en"/>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8" name="Shape 328"/>
        <p:cNvGrpSpPr/>
        <p:nvPr/>
      </p:nvGrpSpPr>
      <p:grpSpPr>
        <a:xfrm>
          <a:off x="0" y="0"/>
          <a:ext cx="0" cy="0"/>
          <a:chOff x="0" y="0"/>
          <a:chExt cx="0" cy="0"/>
        </a:xfrm>
      </p:grpSpPr>
      <p:sp>
        <p:nvSpPr>
          <p:cNvPr id="329" name="Google Shape;329;p34"/>
          <p:cNvSpPr txBox="1"/>
          <p:nvPr/>
        </p:nvSpPr>
        <p:spPr>
          <a:xfrm>
            <a:off x="3372825" y="1277750"/>
            <a:ext cx="23079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Our Mission is...</a:t>
            </a:r>
            <a:endParaRPr sz="3600">
              <a:latin typeface="Amatic SC"/>
              <a:ea typeface="Amatic SC"/>
              <a:cs typeface="Amatic SC"/>
              <a:sym typeface="Amatic SC"/>
            </a:endParaRPr>
          </a:p>
        </p:txBody>
      </p:sp>
      <p:grpSp>
        <p:nvGrpSpPr>
          <p:cNvPr id="330" name="Google Shape;330;p34"/>
          <p:cNvGrpSpPr/>
          <p:nvPr/>
        </p:nvGrpSpPr>
        <p:grpSpPr>
          <a:xfrm rot="-1426241">
            <a:off x="4276766" y="707409"/>
            <a:ext cx="548575" cy="549235"/>
            <a:chOff x="570875" y="4322250"/>
            <a:chExt cx="443300" cy="443325"/>
          </a:xfrm>
        </p:grpSpPr>
        <p:sp>
          <p:nvSpPr>
            <p:cNvPr id="331" name="Google Shape;331;p3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332" name="Google Shape;332;p3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333" name="Google Shape;333;p3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334" name="Google Shape;334;p3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grpSp>
      <p:pic>
        <p:nvPicPr>
          <p:cNvPr id="335" name="Google Shape;335;p34"/>
          <p:cNvPicPr preferRelativeResize="0"/>
          <p:nvPr/>
        </p:nvPicPr>
        <p:blipFill rotWithShape="1">
          <a:blip r:embed="rId3">
            <a:alphaModFix amt="30000"/>
          </a:blip>
          <a:srcRect b="53220" l="6535" r="56098" t="9358"/>
          <a:stretch/>
        </p:blipFill>
        <p:spPr>
          <a:xfrm>
            <a:off x="7982750" y="4600700"/>
            <a:ext cx="304150" cy="304575"/>
          </a:xfrm>
          <a:prstGeom prst="rect">
            <a:avLst/>
          </a:prstGeom>
          <a:noFill/>
          <a:ln>
            <a:noFill/>
          </a:ln>
        </p:spPr>
      </p:pic>
      <p:grpSp>
        <p:nvGrpSpPr>
          <p:cNvPr id="336" name="Google Shape;336;p34"/>
          <p:cNvGrpSpPr/>
          <p:nvPr/>
        </p:nvGrpSpPr>
        <p:grpSpPr>
          <a:xfrm>
            <a:off x="8384352" y="4547202"/>
            <a:ext cx="441051" cy="411580"/>
            <a:chOff x="6654650" y="3665275"/>
            <a:chExt cx="409100" cy="409125"/>
          </a:xfrm>
        </p:grpSpPr>
        <p:sp>
          <p:nvSpPr>
            <p:cNvPr id="337" name="Google Shape;337;p3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4"/>
          <p:cNvSpPr txBox="1"/>
          <p:nvPr/>
        </p:nvSpPr>
        <p:spPr>
          <a:xfrm>
            <a:off x="2304525" y="3489700"/>
            <a:ext cx="47406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txBox="1"/>
          <p:nvPr/>
        </p:nvSpPr>
        <p:spPr>
          <a:xfrm>
            <a:off x="979425" y="2246925"/>
            <a:ext cx="7094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chemeClr val="dk1"/>
                </a:solidFill>
                <a:latin typeface="Avenir"/>
                <a:ea typeface="Avenir"/>
                <a:cs typeface="Avenir"/>
                <a:sym typeface="Avenir"/>
              </a:rPr>
              <a:t>To expose language learners to nuanced practice environments through an immersive virtual cultural language experience.</a:t>
            </a:r>
            <a:endParaRPr sz="3200">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4" name="Shape 344"/>
        <p:cNvGrpSpPr/>
        <p:nvPr/>
      </p:nvGrpSpPr>
      <p:grpSpPr>
        <a:xfrm>
          <a:off x="0" y="0"/>
          <a:ext cx="0" cy="0"/>
          <a:chOff x="0" y="0"/>
          <a:chExt cx="0" cy="0"/>
        </a:xfrm>
      </p:grpSpPr>
      <p:pic>
        <p:nvPicPr>
          <p:cNvPr id="345" name="Google Shape;345;p35"/>
          <p:cNvPicPr preferRelativeResize="0"/>
          <p:nvPr/>
        </p:nvPicPr>
        <p:blipFill>
          <a:blip r:embed="rId3">
            <a:alphaModFix/>
          </a:blip>
          <a:stretch>
            <a:fillRect/>
          </a:stretch>
        </p:blipFill>
        <p:spPr>
          <a:xfrm>
            <a:off x="6807800" y="152400"/>
            <a:ext cx="1684625" cy="1230301"/>
          </a:xfrm>
          <a:prstGeom prst="rect">
            <a:avLst/>
          </a:prstGeom>
          <a:noFill/>
          <a:ln>
            <a:noFill/>
          </a:ln>
        </p:spPr>
      </p:pic>
      <p:sp>
        <p:nvSpPr>
          <p:cNvPr id="346" name="Google Shape;346;p35"/>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3236A7"/>
                </a:solidFill>
                <a:latin typeface="Amatic SC"/>
                <a:ea typeface="Amatic SC"/>
                <a:cs typeface="Amatic SC"/>
                <a:sym typeface="Amatic SC"/>
              </a:rPr>
              <a:t>Problems</a:t>
            </a:r>
            <a:endParaRPr sz="4800">
              <a:solidFill>
                <a:srgbClr val="3236A7"/>
              </a:solidFill>
              <a:latin typeface="Amatic SC"/>
              <a:ea typeface="Amatic SC"/>
              <a:cs typeface="Amatic SC"/>
              <a:sym typeface="Amatic SC"/>
            </a:endParaRPr>
          </a:p>
        </p:txBody>
      </p:sp>
      <p:sp>
        <p:nvSpPr>
          <p:cNvPr id="347" name="Google Shape;347;p35"/>
          <p:cNvSpPr/>
          <p:nvPr/>
        </p:nvSpPr>
        <p:spPr>
          <a:xfrm>
            <a:off x="527700" y="1792125"/>
            <a:ext cx="8167500" cy="2988600"/>
          </a:xfrm>
          <a:prstGeom prst="wedgeRoundRectCallout">
            <a:avLst>
              <a:gd fmla="val -39845" name="adj1"/>
              <a:gd fmla="val -68298" name="adj2"/>
              <a:gd fmla="val 0" name="adj3"/>
            </a:avLst>
          </a:prstGeom>
          <a:noFill/>
          <a:ln cap="flat" cmpd="sng" w="9525">
            <a:solidFill>
              <a:srgbClr val="3236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236A7"/>
              </a:solidFill>
            </a:endParaRPr>
          </a:p>
        </p:txBody>
      </p:sp>
      <p:pic>
        <p:nvPicPr>
          <p:cNvPr id="348" name="Google Shape;348;p35"/>
          <p:cNvPicPr preferRelativeResize="0"/>
          <p:nvPr/>
        </p:nvPicPr>
        <p:blipFill>
          <a:blip r:embed="rId4">
            <a:alphaModFix amt="30000"/>
          </a:blip>
          <a:stretch>
            <a:fillRect/>
          </a:stretch>
        </p:blipFill>
        <p:spPr>
          <a:xfrm>
            <a:off x="2076275" y="565750"/>
            <a:ext cx="572700" cy="572700"/>
          </a:xfrm>
          <a:prstGeom prst="rect">
            <a:avLst/>
          </a:prstGeom>
          <a:noFill/>
          <a:ln>
            <a:noFill/>
          </a:ln>
        </p:spPr>
      </p:pic>
      <p:sp>
        <p:nvSpPr>
          <p:cNvPr id="349" name="Google Shape;349;p35"/>
          <p:cNvSpPr txBox="1"/>
          <p:nvPr/>
        </p:nvSpPr>
        <p:spPr>
          <a:xfrm>
            <a:off x="925650" y="1896675"/>
            <a:ext cx="7807200" cy="30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venir"/>
                <a:ea typeface="Avenir"/>
                <a:cs typeface="Avenir"/>
                <a:sym typeface="Avenir"/>
              </a:rPr>
              <a:t>The natural goal for learning a new l</a:t>
            </a:r>
            <a:r>
              <a:rPr lang="en" sz="2200">
                <a:solidFill>
                  <a:schemeClr val="dk1"/>
                </a:solidFill>
                <a:latin typeface="Avenir"/>
                <a:ea typeface="Avenir"/>
                <a:cs typeface="Avenir"/>
                <a:sym typeface="Avenir"/>
              </a:rPr>
              <a:t>anguage is connection and communication, </a:t>
            </a:r>
            <a:r>
              <a:rPr b="1" lang="en" sz="2200">
                <a:latin typeface="Avenir"/>
                <a:ea typeface="Avenir"/>
                <a:cs typeface="Avenir"/>
                <a:sym typeface="Avenir"/>
              </a:rPr>
              <a:t>but traditional language learning methods focus on the means to an end, and not the end goal itself. </a:t>
            </a:r>
            <a:endParaRPr b="1" sz="2200">
              <a:latin typeface="Avenir"/>
              <a:ea typeface="Avenir"/>
              <a:cs typeface="Avenir"/>
              <a:sym typeface="Avenir"/>
            </a:endParaRPr>
          </a:p>
          <a:p>
            <a:pPr indent="0" lvl="0" marL="0" rtl="0" algn="l">
              <a:spcBef>
                <a:spcPts val="0"/>
              </a:spcBef>
              <a:spcAft>
                <a:spcPts val="0"/>
              </a:spcAft>
              <a:buNone/>
            </a:pPr>
            <a:r>
              <a:t/>
            </a:r>
            <a:endParaRPr sz="2200">
              <a:latin typeface="Avenir"/>
              <a:ea typeface="Avenir"/>
              <a:cs typeface="Avenir"/>
              <a:sym typeface="Avenir"/>
            </a:endParaRPr>
          </a:p>
          <a:p>
            <a:pPr indent="0" lvl="0" marL="0" rtl="0" algn="l">
              <a:spcBef>
                <a:spcPts val="0"/>
              </a:spcBef>
              <a:spcAft>
                <a:spcPts val="0"/>
              </a:spcAft>
              <a:buNone/>
            </a:pPr>
            <a:r>
              <a:rPr lang="en" sz="2200">
                <a:latin typeface="Avenir"/>
                <a:ea typeface="Avenir"/>
                <a:cs typeface="Avenir"/>
                <a:sym typeface="Avenir"/>
              </a:rPr>
              <a:t>Practicing with traditional methods (i.e. classes and apps) leaves users </a:t>
            </a:r>
            <a:r>
              <a:rPr b="1" lang="en" sz="2200">
                <a:latin typeface="Avenir"/>
                <a:ea typeface="Avenir"/>
                <a:cs typeface="Avenir"/>
                <a:sym typeface="Avenir"/>
              </a:rPr>
              <a:t>underprepared for real-world interactions, which leads to embarrassment and miscommunication.</a:t>
            </a:r>
            <a:r>
              <a:rPr lang="en" sz="2200">
                <a:latin typeface="Avenir"/>
                <a:ea typeface="Avenir"/>
                <a:cs typeface="Avenir"/>
                <a:sym typeface="Avenir"/>
              </a:rPr>
              <a:t> </a:t>
            </a:r>
            <a:r>
              <a:rPr lang="en" sz="2400">
                <a:latin typeface="Amatic SC"/>
                <a:ea typeface="Amatic SC"/>
                <a:cs typeface="Amatic SC"/>
                <a:sym typeface="Amatic SC"/>
              </a:rPr>
              <a:t>    </a:t>
            </a:r>
            <a:endParaRPr sz="2400">
              <a:latin typeface="Amatic SC"/>
              <a:ea typeface="Amatic SC"/>
              <a:cs typeface="Amatic SC"/>
              <a:sym typeface="Amatic S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3" name="Shape 353"/>
        <p:cNvGrpSpPr/>
        <p:nvPr/>
      </p:nvGrpSpPr>
      <p:grpSpPr>
        <a:xfrm>
          <a:off x="0" y="0"/>
          <a:ext cx="0" cy="0"/>
          <a:chOff x="0" y="0"/>
          <a:chExt cx="0" cy="0"/>
        </a:xfrm>
      </p:grpSpPr>
      <p:sp>
        <p:nvSpPr>
          <p:cNvPr id="354" name="Google Shape;354;p36"/>
          <p:cNvSpPr txBox="1"/>
          <p:nvPr/>
        </p:nvSpPr>
        <p:spPr>
          <a:xfrm>
            <a:off x="968700" y="1730400"/>
            <a:ext cx="7206600" cy="16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1"/>
                </a:solidFill>
                <a:latin typeface="Amatic SC"/>
                <a:ea typeface="Amatic SC"/>
                <a:cs typeface="Amatic SC"/>
                <a:sym typeface="Amatic SC"/>
              </a:rPr>
              <a:t>But</a:t>
            </a:r>
            <a:r>
              <a:rPr lang="en" sz="4800">
                <a:solidFill>
                  <a:schemeClr val="dk1"/>
                </a:solidFill>
                <a:latin typeface="Amatic SC"/>
                <a:ea typeface="Amatic SC"/>
                <a:cs typeface="Amatic SC"/>
                <a:sym typeface="Amatic SC"/>
              </a:rPr>
              <a:t>...</a:t>
            </a:r>
            <a:r>
              <a:rPr lang="en" sz="4800">
                <a:solidFill>
                  <a:schemeClr val="dk1"/>
                </a:solidFill>
                <a:latin typeface="Amatic SC"/>
                <a:ea typeface="Amatic SC"/>
                <a:cs typeface="Amatic SC"/>
                <a:sym typeface="Amatic SC"/>
              </a:rPr>
              <a:t>. assuming we can build </a:t>
            </a:r>
            <a:r>
              <a:rPr lang="en" sz="4800">
                <a:solidFill>
                  <a:schemeClr val="dk1"/>
                </a:solidFill>
                <a:latin typeface="Amatic SC"/>
                <a:ea typeface="Amatic SC"/>
                <a:cs typeface="Amatic SC"/>
                <a:sym typeface="Amatic SC"/>
              </a:rPr>
              <a:t>Multi</a:t>
            </a:r>
            <a:r>
              <a:rPr b="1" lang="en" sz="4800">
                <a:solidFill>
                  <a:srgbClr val="31B1C6"/>
                </a:solidFill>
                <a:latin typeface="Amatic SC"/>
                <a:ea typeface="Amatic SC"/>
                <a:cs typeface="Amatic SC"/>
                <a:sym typeface="Amatic SC"/>
              </a:rPr>
              <a:t>VR</a:t>
            </a:r>
            <a:r>
              <a:rPr lang="en" sz="4800">
                <a:solidFill>
                  <a:schemeClr val="dk1"/>
                </a:solidFill>
                <a:latin typeface="Amatic SC"/>
                <a:ea typeface="Amatic SC"/>
                <a:cs typeface="Amatic SC"/>
                <a:sym typeface="Amatic SC"/>
              </a:rPr>
              <a:t>se , there are some unanswered questions</a:t>
            </a:r>
            <a:r>
              <a:rPr lang="en" sz="4800">
                <a:solidFill>
                  <a:schemeClr val="dk1"/>
                </a:solidFill>
                <a:latin typeface="Amatic SC"/>
                <a:ea typeface="Amatic SC"/>
                <a:cs typeface="Amatic SC"/>
                <a:sym typeface="Amatic SC"/>
              </a:rPr>
              <a:t>...</a:t>
            </a:r>
            <a:endParaRPr sz="4800">
              <a:solidFill>
                <a:schemeClr val="dk1"/>
              </a:solidFill>
              <a:latin typeface="Amatic SC"/>
              <a:ea typeface="Amatic SC"/>
              <a:cs typeface="Amatic SC"/>
              <a:sym typeface="Amatic SC"/>
            </a:endParaRPr>
          </a:p>
          <a:p>
            <a:pPr indent="0" lvl="0" marL="0" rtl="0" algn="l">
              <a:spcBef>
                <a:spcPts val="0"/>
              </a:spcBef>
              <a:spcAft>
                <a:spcPts val="0"/>
              </a:spcAft>
              <a:buNone/>
            </a:pPr>
            <a:r>
              <a:t/>
            </a:r>
            <a:endParaRPr sz="4800">
              <a:solidFill>
                <a:schemeClr val="dk1"/>
              </a:solidFill>
              <a:latin typeface="Amatic SC"/>
              <a:ea typeface="Amatic SC"/>
              <a:cs typeface="Amatic SC"/>
              <a:sym typeface="Amatic S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8" name="Shape 358"/>
        <p:cNvGrpSpPr/>
        <p:nvPr/>
      </p:nvGrpSpPr>
      <p:grpSpPr>
        <a:xfrm>
          <a:off x="0" y="0"/>
          <a:ext cx="0" cy="0"/>
          <a:chOff x="0" y="0"/>
          <a:chExt cx="0" cy="0"/>
        </a:xfrm>
      </p:grpSpPr>
      <p:sp>
        <p:nvSpPr>
          <p:cNvPr id="359" name="Google Shape;359;p37"/>
          <p:cNvSpPr/>
          <p:nvPr/>
        </p:nvSpPr>
        <p:spPr>
          <a:xfrm>
            <a:off x="165350" y="1018525"/>
            <a:ext cx="6504900" cy="734700"/>
          </a:xfrm>
          <a:prstGeom prst="wedgeRoundRectCallout">
            <a:avLst>
              <a:gd fmla="val 39712" name="adj1"/>
              <a:gd fmla="val -77538" name="adj2"/>
              <a:gd fmla="val 0" name="adj3"/>
            </a:avLst>
          </a:prstGeom>
          <a:noFill/>
          <a:ln cap="flat" cmpd="sng" w="9525">
            <a:solidFill>
              <a:srgbClr val="31B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txBox="1"/>
          <p:nvPr/>
        </p:nvSpPr>
        <p:spPr>
          <a:xfrm>
            <a:off x="165350" y="1018525"/>
            <a:ext cx="7807200" cy="20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Amatic SC"/>
                <a:ea typeface="Amatic SC"/>
                <a:cs typeface="Amatic SC"/>
                <a:sym typeface="Amatic SC"/>
              </a:rPr>
              <a:t>Would users feel more engaged or anxious? </a:t>
            </a:r>
            <a:endParaRPr sz="3600">
              <a:solidFill>
                <a:schemeClr val="dk1"/>
              </a:solidFill>
              <a:latin typeface="Amatic SC"/>
              <a:ea typeface="Amatic SC"/>
              <a:cs typeface="Amatic SC"/>
              <a:sym typeface="Amatic SC"/>
            </a:endParaRPr>
          </a:p>
          <a:p>
            <a:pPr indent="0" lvl="0" marL="0" rtl="0" algn="l">
              <a:spcBef>
                <a:spcPts val="0"/>
              </a:spcBef>
              <a:spcAft>
                <a:spcPts val="0"/>
              </a:spcAft>
              <a:buNone/>
            </a:pPr>
            <a:r>
              <a:t/>
            </a:r>
            <a:endParaRPr sz="4800">
              <a:solidFill>
                <a:schemeClr val="dk1"/>
              </a:solidFill>
              <a:latin typeface="Amatic SC"/>
              <a:ea typeface="Amatic SC"/>
              <a:cs typeface="Amatic SC"/>
              <a:sym typeface="Amatic SC"/>
            </a:endParaRPr>
          </a:p>
        </p:txBody>
      </p:sp>
      <p:sp>
        <p:nvSpPr>
          <p:cNvPr id="361" name="Google Shape;361;p37"/>
          <p:cNvSpPr/>
          <p:nvPr/>
        </p:nvSpPr>
        <p:spPr>
          <a:xfrm>
            <a:off x="165350" y="3008288"/>
            <a:ext cx="8052000" cy="734700"/>
          </a:xfrm>
          <a:prstGeom prst="wedgeRoundRectCallout">
            <a:avLst>
              <a:gd fmla="val -37768" name="adj1"/>
              <a:gd fmla="val -84186" name="adj2"/>
              <a:gd fmla="val 0" name="adj3"/>
            </a:avLst>
          </a:prstGeom>
          <a:noFill/>
          <a:ln cap="flat" cmpd="sng" w="9525">
            <a:solidFill>
              <a:srgbClr val="31B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txBox="1"/>
          <p:nvPr/>
        </p:nvSpPr>
        <p:spPr>
          <a:xfrm>
            <a:off x="365700" y="3002252"/>
            <a:ext cx="81861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Amatic SC"/>
                <a:ea typeface="Amatic SC"/>
                <a:cs typeface="Amatic SC"/>
                <a:sym typeface="Amatic SC"/>
              </a:rPr>
              <a:t>Would they feel less embarrassed about making mistakes?</a:t>
            </a:r>
            <a:endParaRPr sz="3600">
              <a:solidFill>
                <a:schemeClr val="dk1"/>
              </a:solidFill>
              <a:latin typeface="Amatic SC"/>
              <a:ea typeface="Amatic SC"/>
              <a:cs typeface="Amatic SC"/>
              <a:sym typeface="Amatic SC"/>
            </a:endParaRPr>
          </a:p>
          <a:p>
            <a:pPr indent="0" lvl="0" marL="0" rtl="0" algn="l">
              <a:spcBef>
                <a:spcPts val="0"/>
              </a:spcBef>
              <a:spcAft>
                <a:spcPts val="0"/>
              </a:spcAft>
              <a:buNone/>
            </a:pPr>
            <a:r>
              <a:t/>
            </a:r>
            <a:endParaRPr sz="4800">
              <a:solidFill>
                <a:schemeClr val="dk1"/>
              </a:solidFill>
              <a:latin typeface="Amatic SC"/>
              <a:ea typeface="Amatic SC"/>
              <a:cs typeface="Amatic SC"/>
              <a:sym typeface="Amatic SC"/>
            </a:endParaRPr>
          </a:p>
        </p:txBody>
      </p:sp>
      <p:sp>
        <p:nvSpPr>
          <p:cNvPr id="363" name="Google Shape;363;p37"/>
          <p:cNvSpPr/>
          <p:nvPr/>
        </p:nvSpPr>
        <p:spPr>
          <a:xfrm>
            <a:off x="3701100" y="1920800"/>
            <a:ext cx="4955400" cy="878100"/>
          </a:xfrm>
          <a:prstGeom prst="wedgeRoundRectCallout">
            <a:avLst>
              <a:gd fmla="val 56750" name="adj1"/>
              <a:gd fmla="val -2377" name="adj2"/>
              <a:gd fmla="val 0" name="adj3"/>
            </a:avLst>
          </a:prstGeom>
          <a:noFill/>
          <a:ln cap="flat" cmpd="sng" w="9525">
            <a:solidFill>
              <a:srgbClr val="31B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latin typeface="Amatic SC"/>
                <a:ea typeface="Amatic SC"/>
                <a:cs typeface="Amatic SC"/>
                <a:sym typeface="Amatic SC"/>
              </a:rPr>
              <a:t>Do people want to engage with AI?</a:t>
            </a:r>
            <a:endParaRPr/>
          </a:p>
        </p:txBody>
      </p:sp>
      <p:sp>
        <p:nvSpPr>
          <p:cNvPr id="364" name="Google Shape;364;p37"/>
          <p:cNvSpPr txBox="1"/>
          <p:nvPr>
            <p:ph type="title"/>
          </p:nvPr>
        </p:nvSpPr>
        <p:spPr>
          <a:xfrm>
            <a:off x="2373000" y="-25"/>
            <a:ext cx="439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6964"/>
                </a:solidFill>
                <a:latin typeface="Amatic SC"/>
                <a:ea typeface="Amatic SC"/>
                <a:cs typeface="Amatic SC"/>
                <a:sym typeface="Amatic SC"/>
              </a:rPr>
              <a:t>Solutions or questions?</a:t>
            </a:r>
            <a:endParaRPr sz="4800">
              <a:solidFill>
                <a:srgbClr val="FF6964"/>
              </a:solidFill>
              <a:latin typeface="Amatic SC"/>
              <a:ea typeface="Amatic SC"/>
              <a:cs typeface="Amatic SC"/>
              <a:sym typeface="Amatic SC"/>
            </a:endParaRPr>
          </a:p>
        </p:txBody>
      </p:sp>
      <p:sp>
        <p:nvSpPr>
          <p:cNvPr id="365" name="Google Shape;365;p37"/>
          <p:cNvSpPr/>
          <p:nvPr/>
        </p:nvSpPr>
        <p:spPr>
          <a:xfrm>
            <a:off x="437298" y="4008207"/>
            <a:ext cx="7807200" cy="878100"/>
          </a:xfrm>
          <a:prstGeom prst="wedgeRoundRectCallout">
            <a:avLst>
              <a:gd fmla="val 56348" name="adj1"/>
              <a:gd fmla="val 395" name="adj2"/>
              <a:gd fmla="val 0" name="adj3"/>
            </a:avLst>
          </a:prstGeom>
          <a:noFill/>
          <a:ln cap="flat" cmpd="sng" w="9525">
            <a:solidFill>
              <a:srgbClr val="31B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Amatic SC"/>
                <a:ea typeface="Amatic SC"/>
                <a:cs typeface="Amatic SC"/>
                <a:sym typeface="Amatic SC"/>
              </a:rPr>
              <a:t>W</a:t>
            </a:r>
            <a:r>
              <a:rPr lang="en" sz="3600">
                <a:solidFill>
                  <a:schemeClr val="dk1"/>
                </a:solidFill>
                <a:latin typeface="Amatic SC"/>
                <a:ea typeface="Amatic SC"/>
                <a:cs typeface="Amatic SC"/>
                <a:sym typeface="Amatic SC"/>
              </a:rPr>
              <a:t>ould they try harder or less hard to communicate well?</a:t>
            </a:r>
            <a:endParaRPr sz="3600">
              <a:solidFill>
                <a:schemeClr val="dk1"/>
              </a:solidFill>
              <a:latin typeface="Amatic SC"/>
              <a:ea typeface="Amatic SC"/>
              <a:cs typeface="Amatic SC"/>
              <a:sym typeface="Amatic SC"/>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9" name="Shape 369"/>
        <p:cNvGrpSpPr/>
        <p:nvPr/>
      </p:nvGrpSpPr>
      <p:grpSpPr>
        <a:xfrm>
          <a:off x="0" y="0"/>
          <a:ext cx="0" cy="0"/>
          <a:chOff x="0" y="0"/>
          <a:chExt cx="0" cy="0"/>
        </a:xfrm>
      </p:grpSpPr>
      <p:pic>
        <p:nvPicPr>
          <p:cNvPr id="370" name="Google Shape;370;p38"/>
          <p:cNvPicPr preferRelativeResize="0"/>
          <p:nvPr/>
        </p:nvPicPr>
        <p:blipFill>
          <a:blip r:embed="rId3">
            <a:alphaModFix/>
          </a:blip>
          <a:stretch>
            <a:fillRect/>
          </a:stretch>
        </p:blipFill>
        <p:spPr>
          <a:xfrm>
            <a:off x="6369775" y="103250"/>
            <a:ext cx="2835450" cy="2835450"/>
          </a:xfrm>
          <a:prstGeom prst="rect">
            <a:avLst/>
          </a:prstGeom>
          <a:noFill/>
          <a:ln>
            <a:noFill/>
          </a:ln>
        </p:spPr>
      </p:pic>
      <p:sp>
        <p:nvSpPr>
          <p:cNvPr id="371" name="Google Shape;371;p38"/>
          <p:cNvSpPr txBox="1"/>
          <p:nvPr>
            <p:ph type="title"/>
          </p:nvPr>
        </p:nvSpPr>
        <p:spPr>
          <a:xfrm>
            <a:off x="311700" y="251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5FD09B"/>
                </a:solidFill>
                <a:latin typeface="Amatic SC"/>
                <a:ea typeface="Amatic SC"/>
                <a:cs typeface="Amatic SC"/>
                <a:sym typeface="Amatic SC"/>
              </a:rPr>
              <a:t>Major changes</a:t>
            </a:r>
            <a:endParaRPr sz="4800">
              <a:solidFill>
                <a:srgbClr val="5FD09B"/>
              </a:solidFill>
              <a:latin typeface="Amatic SC"/>
              <a:ea typeface="Amatic SC"/>
              <a:cs typeface="Amatic SC"/>
              <a:sym typeface="Amatic SC"/>
            </a:endParaRPr>
          </a:p>
        </p:txBody>
      </p:sp>
      <p:sp>
        <p:nvSpPr>
          <p:cNvPr id="372" name="Google Shape;372;p38"/>
          <p:cNvSpPr/>
          <p:nvPr/>
        </p:nvSpPr>
        <p:spPr>
          <a:xfrm>
            <a:off x="311700" y="1325150"/>
            <a:ext cx="8424300" cy="3774900"/>
          </a:xfrm>
          <a:prstGeom prst="wedgeRoundRectCallout">
            <a:avLst>
              <a:gd fmla="val -34399" name="adj1"/>
              <a:gd fmla="val -56533" name="adj2"/>
              <a:gd fmla="val 0" name="adj3"/>
            </a:avLst>
          </a:prstGeom>
          <a:solidFill>
            <a:srgbClr val="FFFFFF"/>
          </a:solidFill>
          <a:ln cap="flat" cmpd="sng" w="9525">
            <a:solidFill>
              <a:srgbClr val="5FD09B"/>
            </a:solidFill>
            <a:prstDash val="solid"/>
            <a:round/>
            <a:headEnd len="sm" w="sm" type="none"/>
            <a:tailEnd len="sm" w="sm" type="none"/>
          </a:ln>
        </p:spPr>
        <p:txBody>
          <a:bodyPr anchorCtr="0" anchor="ctr" bIns="91425" lIns="91425" spcFirstLastPara="1" rIns="91425" wrap="square" tIns="91425">
            <a:noAutofit/>
          </a:bodyPr>
          <a:lstStyle/>
          <a:p>
            <a:pPr indent="-533400" lvl="0" marL="457200" marR="0" rtl="0" algn="l">
              <a:lnSpc>
                <a:spcPct val="115000"/>
              </a:lnSpc>
              <a:spcBef>
                <a:spcPts val="0"/>
              </a:spcBef>
              <a:spcAft>
                <a:spcPts val="0"/>
              </a:spcAft>
              <a:buClr>
                <a:schemeClr val="dk1"/>
              </a:buClr>
              <a:buSzPts val="4800"/>
              <a:buFont typeface="Amatic SC"/>
              <a:buChar char="●"/>
            </a:pPr>
            <a:r>
              <a:rPr lang="en" sz="4800">
                <a:solidFill>
                  <a:schemeClr val="dk1"/>
                </a:solidFill>
                <a:latin typeface="Amatic SC"/>
                <a:ea typeface="Amatic SC"/>
                <a:cs typeface="Amatic SC"/>
                <a:sym typeface="Amatic SC"/>
              </a:rPr>
              <a:t>Designing a Solution -&gt;  Designing experiences to test Research Questions</a:t>
            </a:r>
            <a:endParaRPr sz="4800">
              <a:solidFill>
                <a:schemeClr val="dk1"/>
              </a:solidFill>
              <a:latin typeface="Amatic SC"/>
              <a:ea typeface="Amatic SC"/>
              <a:cs typeface="Amatic SC"/>
              <a:sym typeface="Amatic SC"/>
            </a:endParaRPr>
          </a:p>
          <a:p>
            <a:pPr indent="-533400" lvl="0" marL="457200" marR="0" rtl="0" algn="l">
              <a:lnSpc>
                <a:spcPct val="115000"/>
              </a:lnSpc>
              <a:spcBef>
                <a:spcPts val="0"/>
              </a:spcBef>
              <a:spcAft>
                <a:spcPts val="0"/>
              </a:spcAft>
              <a:buClr>
                <a:schemeClr val="dk1"/>
              </a:buClr>
              <a:buSzPts val="4800"/>
              <a:buFont typeface="Amatic SC"/>
              <a:buChar char="●"/>
            </a:pPr>
            <a:r>
              <a:rPr lang="en" sz="4800">
                <a:solidFill>
                  <a:schemeClr val="dk1"/>
                </a:solidFill>
                <a:latin typeface="Amatic SC"/>
                <a:ea typeface="Amatic SC"/>
                <a:cs typeface="Amatic SC"/>
                <a:sym typeface="Amatic SC"/>
              </a:rPr>
              <a:t>Task -&gt; Experimental Design</a:t>
            </a:r>
            <a:endParaRPr sz="4800">
              <a:solidFill>
                <a:schemeClr val="dk1"/>
              </a:solidFill>
              <a:latin typeface="Amatic SC"/>
              <a:ea typeface="Amatic SC"/>
              <a:cs typeface="Amatic SC"/>
              <a:sym typeface="Amatic SC"/>
            </a:endParaRPr>
          </a:p>
          <a:p>
            <a:pPr indent="-533400" lvl="0" marL="457200" marR="0" rtl="0" algn="l">
              <a:lnSpc>
                <a:spcPct val="115000"/>
              </a:lnSpc>
              <a:spcBef>
                <a:spcPts val="0"/>
              </a:spcBef>
              <a:spcAft>
                <a:spcPts val="0"/>
              </a:spcAft>
              <a:buClr>
                <a:schemeClr val="dk1"/>
              </a:buClr>
              <a:buSzPts val="4800"/>
              <a:buFont typeface="Amatic SC"/>
              <a:buChar char="●"/>
            </a:pPr>
            <a:r>
              <a:rPr lang="en" sz="4800">
                <a:solidFill>
                  <a:schemeClr val="dk1"/>
                </a:solidFill>
                <a:latin typeface="Amatic SC"/>
                <a:ea typeface="Amatic SC"/>
                <a:cs typeface="Amatic SC"/>
                <a:sym typeface="Amatic SC"/>
              </a:rPr>
              <a:t>Task Flows</a:t>
            </a:r>
            <a:r>
              <a:rPr lang="en" sz="4800">
                <a:solidFill>
                  <a:schemeClr val="dk1"/>
                </a:solidFill>
                <a:latin typeface="Amatic SC"/>
                <a:ea typeface="Amatic SC"/>
                <a:cs typeface="Amatic SC"/>
                <a:sym typeface="Amatic SC"/>
              </a:rPr>
              <a:t> -&gt; Experiment procedures</a:t>
            </a:r>
            <a:endParaRPr sz="4800">
              <a:solidFill>
                <a:schemeClr val="dk1"/>
              </a:solidFill>
              <a:latin typeface="Amatic SC"/>
              <a:ea typeface="Amatic SC"/>
              <a:cs typeface="Amatic SC"/>
              <a:sym typeface="Amatic SC"/>
            </a:endParaRPr>
          </a:p>
        </p:txBody>
      </p:sp>
      <p:grpSp>
        <p:nvGrpSpPr>
          <p:cNvPr id="373" name="Google Shape;373;p38"/>
          <p:cNvGrpSpPr/>
          <p:nvPr/>
        </p:nvGrpSpPr>
        <p:grpSpPr>
          <a:xfrm>
            <a:off x="6522175" y="354125"/>
            <a:ext cx="2601375" cy="1680875"/>
            <a:chOff x="5554975" y="866275"/>
            <a:chExt cx="2601375" cy="1680875"/>
          </a:xfrm>
        </p:grpSpPr>
        <p:sp>
          <p:nvSpPr>
            <p:cNvPr id="374" name="Google Shape;374;p38"/>
            <p:cNvSpPr/>
            <p:nvPr/>
          </p:nvSpPr>
          <p:spPr>
            <a:xfrm>
              <a:off x="5554975" y="866275"/>
              <a:ext cx="281700" cy="205800"/>
            </a:xfrm>
            <a:prstGeom prst="wedgeRoundRectCallout">
              <a:avLst>
                <a:gd fmla="val -11555" name="adj1"/>
                <a:gd fmla="val 97328" name="adj2"/>
                <a:gd fmla="val 0" name="adj3"/>
              </a:avLst>
            </a:prstGeom>
            <a:solidFill>
              <a:srgbClr val="FF696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7321600" y="1430975"/>
              <a:ext cx="281700" cy="205800"/>
            </a:xfrm>
            <a:prstGeom prst="wedgeRoundRectCallout">
              <a:avLst>
                <a:gd fmla="val -11555" name="adj1"/>
                <a:gd fmla="val 97328" name="adj2"/>
                <a:gd fmla="val 0" name="adj3"/>
              </a:avLst>
            </a:prstGeom>
            <a:solidFill>
              <a:srgbClr val="FF696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7874650" y="2341350"/>
              <a:ext cx="281700" cy="205800"/>
            </a:xfrm>
            <a:prstGeom prst="wedgeRoundRectCallout">
              <a:avLst>
                <a:gd fmla="val -11555" name="adj1"/>
                <a:gd fmla="val 97328" name="adj2"/>
                <a:gd fmla="val 0" name="adj3"/>
              </a:avLst>
            </a:prstGeom>
            <a:solidFill>
              <a:srgbClr val="FF696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6126675" y="1072075"/>
              <a:ext cx="281700" cy="205800"/>
            </a:xfrm>
            <a:prstGeom prst="wedgeRoundRectCallout">
              <a:avLst>
                <a:gd fmla="val -11555" name="adj1"/>
                <a:gd fmla="val 97328" name="adj2"/>
                <a:gd fmla="val 0" name="adj3"/>
              </a:avLst>
            </a:prstGeom>
            <a:solidFill>
              <a:srgbClr val="FF696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8" name="Google Shape;378;p38"/>
          <p:cNvPicPr preferRelativeResize="0"/>
          <p:nvPr/>
        </p:nvPicPr>
        <p:blipFill>
          <a:blip r:embed="rId4">
            <a:alphaModFix amt="30000"/>
          </a:blip>
          <a:stretch>
            <a:fillRect/>
          </a:stretch>
        </p:blipFill>
        <p:spPr>
          <a:xfrm>
            <a:off x="2957100" y="511375"/>
            <a:ext cx="572700" cy="57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2" name="Shape 382"/>
        <p:cNvGrpSpPr/>
        <p:nvPr/>
      </p:nvGrpSpPr>
      <p:grpSpPr>
        <a:xfrm>
          <a:off x="0" y="0"/>
          <a:ext cx="0" cy="0"/>
          <a:chOff x="0" y="0"/>
          <a:chExt cx="0" cy="0"/>
        </a:xfrm>
      </p:grpSpPr>
      <p:pic>
        <p:nvPicPr>
          <p:cNvPr descr="Image result for cefr" id="383" name="Google Shape;383;p39"/>
          <p:cNvPicPr preferRelativeResize="0"/>
          <p:nvPr/>
        </p:nvPicPr>
        <p:blipFill rotWithShape="1">
          <a:blip r:embed="rId3">
            <a:alphaModFix/>
          </a:blip>
          <a:srcRect b="0" l="13279" r="11527" t="37043"/>
          <a:stretch/>
        </p:blipFill>
        <p:spPr>
          <a:xfrm>
            <a:off x="0" y="0"/>
            <a:ext cx="9144000" cy="5397964"/>
          </a:xfrm>
          <a:prstGeom prst="rect">
            <a:avLst/>
          </a:prstGeom>
          <a:noFill/>
          <a:ln>
            <a:noFill/>
          </a:ln>
        </p:spPr>
      </p:pic>
      <p:sp>
        <p:nvSpPr>
          <p:cNvPr id="384" name="Google Shape;384;p39"/>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3236A7"/>
                </a:solidFill>
                <a:latin typeface="Amatic SC"/>
                <a:ea typeface="Amatic SC"/>
                <a:cs typeface="Amatic SC"/>
                <a:sym typeface="Amatic SC"/>
              </a:rPr>
              <a:t>Target users</a:t>
            </a:r>
            <a:endParaRPr sz="4800">
              <a:solidFill>
                <a:srgbClr val="3236A7"/>
              </a:solidFill>
              <a:latin typeface="Amatic SC"/>
              <a:ea typeface="Amatic SC"/>
              <a:cs typeface="Amatic SC"/>
              <a:sym typeface="Amatic SC"/>
            </a:endParaRPr>
          </a:p>
        </p:txBody>
      </p:sp>
      <p:pic>
        <p:nvPicPr>
          <p:cNvPr id="385" name="Google Shape;385;p39"/>
          <p:cNvPicPr preferRelativeResize="0"/>
          <p:nvPr/>
        </p:nvPicPr>
        <p:blipFill>
          <a:blip r:embed="rId4">
            <a:alphaModFix amt="30000"/>
          </a:blip>
          <a:stretch>
            <a:fillRect/>
          </a:stretch>
        </p:blipFill>
        <p:spPr>
          <a:xfrm>
            <a:off x="2516750" y="645175"/>
            <a:ext cx="572700" cy="572700"/>
          </a:xfrm>
          <a:prstGeom prst="rect">
            <a:avLst/>
          </a:prstGeom>
          <a:noFill/>
          <a:ln>
            <a:noFill/>
          </a:ln>
        </p:spPr>
      </p:pic>
      <p:sp>
        <p:nvSpPr>
          <p:cNvPr id="386" name="Google Shape;386;p39"/>
          <p:cNvSpPr/>
          <p:nvPr/>
        </p:nvSpPr>
        <p:spPr>
          <a:xfrm>
            <a:off x="1449125" y="1534100"/>
            <a:ext cx="3159300" cy="2329800"/>
          </a:xfrm>
          <a:prstGeom prst="roundRect">
            <a:avLst>
              <a:gd fmla="val 16667" name="adj"/>
            </a:avLst>
          </a:prstGeom>
          <a:noFill/>
          <a:ln cap="flat" cmpd="sng" w="38100">
            <a:solidFill>
              <a:srgbClr val="3236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0" name="Shape 390"/>
        <p:cNvGrpSpPr/>
        <p:nvPr/>
      </p:nvGrpSpPr>
      <p:grpSpPr>
        <a:xfrm>
          <a:off x="0" y="0"/>
          <a:ext cx="0" cy="0"/>
          <a:chOff x="0" y="0"/>
          <a:chExt cx="0" cy="0"/>
        </a:xfrm>
      </p:grpSpPr>
      <p:sp>
        <p:nvSpPr>
          <p:cNvPr id="391" name="Google Shape;391;p40"/>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3236A7"/>
                </a:solidFill>
                <a:latin typeface="Amatic SC"/>
                <a:ea typeface="Amatic SC"/>
                <a:cs typeface="Amatic SC"/>
                <a:sym typeface="Amatic SC"/>
              </a:rPr>
              <a:t>Before</a:t>
            </a:r>
            <a:r>
              <a:rPr lang="en" sz="4800">
                <a:solidFill>
                  <a:srgbClr val="3236A7"/>
                </a:solidFill>
                <a:latin typeface="Amatic SC"/>
                <a:ea typeface="Amatic SC"/>
                <a:cs typeface="Amatic SC"/>
                <a:sym typeface="Amatic SC"/>
              </a:rPr>
              <a:t> </a:t>
            </a:r>
            <a:endParaRPr sz="4800">
              <a:solidFill>
                <a:srgbClr val="3236A7"/>
              </a:solidFill>
              <a:latin typeface="Amatic SC"/>
              <a:ea typeface="Amatic SC"/>
              <a:cs typeface="Amatic SC"/>
              <a:sym typeface="Amatic SC"/>
            </a:endParaRPr>
          </a:p>
        </p:txBody>
      </p:sp>
      <p:pic>
        <p:nvPicPr>
          <p:cNvPr id="392" name="Google Shape;392;p40"/>
          <p:cNvPicPr preferRelativeResize="0"/>
          <p:nvPr/>
        </p:nvPicPr>
        <p:blipFill rotWithShape="1">
          <a:blip r:embed="rId3">
            <a:alphaModFix/>
          </a:blip>
          <a:srcRect b="14950" l="0" r="0" t="13380"/>
          <a:stretch/>
        </p:blipFill>
        <p:spPr>
          <a:xfrm>
            <a:off x="3060375" y="2347325"/>
            <a:ext cx="2876678" cy="2748947"/>
          </a:xfrm>
          <a:prstGeom prst="rect">
            <a:avLst/>
          </a:prstGeom>
          <a:noFill/>
          <a:ln>
            <a:noFill/>
          </a:ln>
        </p:spPr>
      </p:pic>
      <p:pic>
        <p:nvPicPr>
          <p:cNvPr id="393" name="Google Shape;393;p40"/>
          <p:cNvPicPr preferRelativeResize="0"/>
          <p:nvPr/>
        </p:nvPicPr>
        <p:blipFill rotWithShape="1">
          <a:blip r:embed="rId4">
            <a:alphaModFix/>
          </a:blip>
          <a:srcRect b="3571" l="1820" r="6679" t="3170"/>
          <a:stretch/>
        </p:blipFill>
        <p:spPr>
          <a:xfrm>
            <a:off x="3089350" y="78925"/>
            <a:ext cx="2818721" cy="2154676"/>
          </a:xfrm>
          <a:prstGeom prst="rect">
            <a:avLst/>
          </a:prstGeom>
          <a:noFill/>
          <a:ln>
            <a:noFill/>
          </a:ln>
        </p:spPr>
      </p:pic>
      <p:pic>
        <p:nvPicPr>
          <p:cNvPr id="394" name="Google Shape;394;p40"/>
          <p:cNvPicPr preferRelativeResize="0"/>
          <p:nvPr/>
        </p:nvPicPr>
        <p:blipFill rotWithShape="1">
          <a:blip r:embed="rId5">
            <a:alphaModFix/>
          </a:blip>
          <a:srcRect b="22566" l="0" r="0" t="2611"/>
          <a:stretch/>
        </p:blipFill>
        <p:spPr>
          <a:xfrm>
            <a:off x="6015375" y="1003125"/>
            <a:ext cx="2755575" cy="2748947"/>
          </a:xfrm>
          <a:prstGeom prst="rect">
            <a:avLst/>
          </a:prstGeom>
          <a:noFill/>
          <a:ln>
            <a:noFill/>
          </a:ln>
        </p:spPr>
      </p:pic>
      <p:pic>
        <p:nvPicPr>
          <p:cNvPr id="395" name="Google Shape;395;p40"/>
          <p:cNvPicPr preferRelativeResize="0"/>
          <p:nvPr/>
        </p:nvPicPr>
        <p:blipFill>
          <a:blip r:embed="rId6">
            <a:alphaModFix/>
          </a:blip>
          <a:stretch>
            <a:fillRect/>
          </a:stretch>
        </p:blipFill>
        <p:spPr>
          <a:xfrm>
            <a:off x="0" y="1904500"/>
            <a:ext cx="2755570" cy="20666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9" name="Shape 399"/>
        <p:cNvGrpSpPr/>
        <p:nvPr/>
      </p:nvGrpSpPr>
      <p:grpSpPr>
        <a:xfrm>
          <a:off x="0" y="0"/>
          <a:ext cx="0" cy="0"/>
          <a:chOff x="0" y="0"/>
          <a:chExt cx="0" cy="0"/>
        </a:xfrm>
      </p:grpSpPr>
      <p:pic>
        <p:nvPicPr>
          <p:cNvPr descr="[video-to-gif output image]" id="400" name="Google Shape;400;p41"/>
          <p:cNvPicPr preferRelativeResize="0"/>
          <p:nvPr/>
        </p:nvPicPr>
        <p:blipFill rotWithShape="1">
          <a:blip r:embed="rId3">
            <a:alphaModFix/>
          </a:blip>
          <a:srcRect b="0" l="9231" r="0" t="0"/>
          <a:stretch/>
        </p:blipFill>
        <p:spPr>
          <a:xfrm>
            <a:off x="0" y="0"/>
            <a:ext cx="9144000" cy="5137537"/>
          </a:xfrm>
          <a:prstGeom prst="rect">
            <a:avLst/>
          </a:prstGeom>
          <a:noFill/>
          <a:ln>
            <a:noFill/>
          </a:ln>
          <a:effectLst>
            <a:reflection blurRad="0" dir="5400000" dist="38100" endA="0" endPos="30000" fadeDir="5400012" kx="0" rotWithShape="0" algn="bl" stPos="0" sy="-100000" ky="0"/>
          </a:effectLst>
        </p:spPr>
      </p:pic>
      <p:sp>
        <p:nvSpPr>
          <p:cNvPr id="401" name="Google Shape;401;p41"/>
          <p:cNvSpPr/>
          <p:nvPr/>
        </p:nvSpPr>
        <p:spPr>
          <a:xfrm>
            <a:off x="0" y="1615575"/>
            <a:ext cx="6914700" cy="1360200"/>
          </a:xfrm>
          <a:prstGeom prst="rect">
            <a:avLst/>
          </a:prstGeom>
          <a:solidFill>
            <a:srgbClr val="FFFFFF">
              <a:alpha val="6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txBox="1"/>
          <p:nvPr/>
        </p:nvSpPr>
        <p:spPr>
          <a:xfrm>
            <a:off x="148525" y="599500"/>
            <a:ext cx="52389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Avenir"/>
                <a:ea typeface="Avenir"/>
                <a:cs typeface="Avenir"/>
                <a:sym typeface="Avenir"/>
              </a:rPr>
              <a:t>Scenario</a:t>
            </a:r>
            <a:r>
              <a:rPr b="1" lang="en" sz="6000">
                <a:solidFill>
                  <a:srgbClr val="FFFFFF"/>
                </a:solidFill>
                <a:latin typeface="Avenir"/>
                <a:ea typeface="Avenir"/>
                <a:cs typeface="Avenir"/>
                <a:sym typeface="Avenir"/>
              </a:rPr>
              <a:t> #1 </a:t>
            </a:r>
            <a:endParaRPr b="1" sz="6000">
              <a:solidFill>
                <a:srgbClr val="FFFFFF"/>
              </a:solidFill>
              <a:latin typeface="Avenir"/>
              <a:ea typeface="Avenir"/>
              <a:cs typeface="Avenir"/>
              <a:sym typeface="Avenir"/>
            </a:endParaRPr>
          </a:p>
        </p:txBody>
      </p:sp>
      <p:sp>
        <p:nvSpPr>
          <p:cNvPr id="403" name="Google Shape;403;p41"/>
          <p:cNvSpPr txBox="1"/>
          <p:nvPr/>
        </p:nvSpPr>
        <p:spPr>
          <a:xfrm>
            <a:off x="4380800" y="1756850"/>
            <a:ext cx="2958900" cy="7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3236A7"/>
                </a:solidFill>
              </a:rPr>
              <a:t>A visit to the mechanic</a:t>
            </a:r>
            <a:endParaRPr sz="3000">
              <a:solidFill>
                <a:srgbClr val="3236A7"/>
              </a:solidFill>
            </a:endParaRPr>
          </a:p>
        </p:txBody>
      </p:sp>
      <p:sp>
        <p:nvSpPr>
          <p:cNvPr id="404" name="Google Shape;404;p41"/>
          <p:cNvSpPr txBox="1"/>
          <p:nvPr/>
        </p:nvSpPr>
        <p:spPr>
          <a:xfrm>
            <a:off x="-144701" y="1117675"/>
            <a:ext cx="4525500" cy="1045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10000">
                <a:solidFill>
                  <a:srgbClr val="3236A7"/>
                </a:solidFill>
                <a:latin typeface="Amatic SC"/>
                <a:ea typeface="Amatic SC"/>
                <a:cs typeface="Amatic SC"/>
                <a:sym typeface="Amatic SC"/>
              </a:rPr>
              <a:t>Multi</a:t>
            </a:r>
            <a:r>
              <a:rPr b="1" lang="en" sz="13000">
                <a:solidFill>
                  <a:srgbClr val="5FD09B"/>
                </a:solidFill>
                <a:latin typeface="Amatic SC"/>
                <a:ea typeface="Amatic SC"/>
                <a:cs typeface="Amatic SC"/>
                <a:sym typeface="Amatic SC"/>
              </a:rPr>
              <a:t>vr</a:t>
            </a:r>
            <a:r>
              <a:rPr b="1" lang="en" sz="10000">
                <a:solidFill>
                  <a:srgbClr val="5FD09B"/>
                </a:solidFill>
                <a:latin typeface="Amatic SC"/>
                <a:ea typeface="Amatic SC"/>
                <a:cs typeface="Amatic SC"/>
                <a:sym typeface="Amatic SC"/>
              </a:rPr>
              <a:t>se</a:t>
            </a:r>
            <a:endParaRPr b="1" sz="10000">
              <a:solidFill>
                <a:srgbClr val="5FD09B"/>
              </a:solidFill>
            </a:endParaRPr>
          </a:p>
        </p:txBody>
      </p:sp>
      <p:sp>
        <p:nvSpPr>
          <p:cNvPr id="405" name="Google Shape;405;p41"/>
          <p:cNvSpPr txBox="1"/>
          <p:nvPr/>
        </p:nvSpPr>
        <p:spPr>
          <a:xfrm>
            <a:off x="-413600" y="2640675"/>
            <a:ext cx="61086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3065800" y="4142150"/>
            <a:ext cx="2958876" cy="806112"/>
          </a:xfrm>
          <a:prstGeom prst="flowChartTermina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txBox="1"/>
          <p:nvPr/>
        </p:nvSpPr>
        <p:spPr>
          <a:xfrm>
            <a:off x="3703925" y="4199700"/>
            <a:ext cx="2025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Montserrat"/>
                <a:ea typeface="Montserrat"/>
                <a:cs typeface="Montserrat"/>
                <a:sym typeface="Montserrat"/>
              </a:rPr>
              <a:t>START </a:t>
            </a:r>
            <a:endParaRPr sz="3600">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grpSp>
        <p:nvGrpSpPr>
          <p:cNvPr id="84" name="Google Shape;84;p15"/>
          <p:cNvGrpSpPr/>
          <p:nvPr/>
        </p:nvGrpSpPr>
        <p:grpSpPr>
          <a:xfrm>
            <a:off x="502225" y="1534100"/>
            <a:ext cx="2621400" cy="3255000"/>
            <a:chOff x="1449125" y="1534100"/>
            <a:chExt cx="2621400" cy="3255000"/>
          </a:xfrm>
        </p:grpSpPr>
        <p:sp>
          <p:nvSpPr>
            <p:cNvPr id="85" name="Google Shape;85;p15"/>
            <p:cNvSpPr/>
            <p:nvPr/>
          </p:nvSpPr>
          <p:spPr>
            <a:xfrm>
              <a:off x="1449125" y="1534100"/>
              <a:ext cx="2621400" cy="3255000"/>
            </a:xfrm>
            <a:prstGeom prst="roundRect">
              <a:avLst>
                <a:gd fmla="val 16667" name="adj"/>
              </a:avLst>
            </a:prstGeom>
            <a:noFill/>
            <a:ln cap="flat" cmpd="sng" w="38100">
              <a:solidFill>
                <a:srgbClr val="3236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pic>
          <p:nvPicPr>
            <p:cNvPr id="86" name="Google Shape;86;p15"/>
            <p:cNvPicPr preferRelativeResize="0"/>
            <p:nvPr/>
          </p:nvPicPr>
          <p:blipFill>
            <a:blip r:embed="rId3">
              <a:alphaModFix/>
            </a:blip>
            <a:stretch>
              <a:fillRect/>
            </a:stretch>
          </p:blipFill>
          <p:spPr>
            <a:xfrm>
              <a:off x="1681971" y="2083750"/>
              <a:ext cx="2155700" cy="2155725"/>
            </a:xfrm>
            <a:prstGeom prst="rect">
              <a:avLst/>
            </a:prstGeom>
            <a:noFill/>
            <a:ln>
              <a:noFill/>
            </a:ln>
          </p:spPr>
        </p:pic>
      </p:grpSp>
      <p:grpSp>
        <p:nvGrpSpPr>
          <p:cNvPr id="87" name="Google Shape;87;p15"/>
          <p:cNvGrpSpPr/>
          <p:nvPr/>
        </p:nvGrpSpPr>
        <p:grpSpPr>
          <a:xfrm>
            <a:off x="6210900" y="1463450"/>
            <a:ext cx="2621400" cy="3255000"/>
            <a:chOff x="4768525" y="1534113"/>
            <a:chExt cx="2621400" cy="3255000"/>
          </a:xfrm>
        </p:grpSpPr>
        <p:pic>
          <p:nvPicPr>
            <p:cNvPr id="88" name="Google Shape;88;p15"/>
            <p:cNvPicPr preferRelativeResize="0"/>
            <p:nvPr/>
          </p:nvPicPr>
          <p:blipFill>
            <a:blip r:embed="rId4">
              <a:alphaModFix/>
            </a:blip>
            <a:stretch>
              <a:fillRect/>
            </a:stretch>
          </p:blipFill>
          <p:spPr>
            <a:xfrm>
              <a:off x="4971774" y="2024575"/>
              <a:ext cx="2214900" cy="2214900"/>
            </a:xfrm>
            <a:prstGeom prst="rect">
              <a:avLst/>
            </a:prstGeom>
            <a:noFill/>
            <a:ln>
              <a:noFill/>
            </a:ln>
          </p:spPr>
        </p:pic>
        <p:sp>
          <p:nvSpPr>
            <p:cNvPr id="89" name="Google Shape;89;p15"/>
            <p:cNvSpPr/>
            <p:nvPr/>
          </p:nvSpPr>
          <p:spPr>
            <a:xfrm>
              <a:off x="4768525" y="1534113"/>
              <a:ext cx="2621400" cy="3255000"/>
            </a:xfrm>
            <a:prstGeom prst="roundRect">
              <a:avLst>
                <a:gd fmla="val 16667" name="adj"/>
              </a:avLst>
            </a:prstGeom>
            <a:noFill/>
            <a:ln cap="flat" cmpd="sng" w="38100">
              <a:solidFill>
                <a:srgbClr val="3236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grpSp>
      <p:sp>
        <p:nvSpPr>
          <p:cNvPr id="90" name="Google Shape;90;p15"/>
          <p:cNvSpPr txBox="1"/>
          <p:nvPr/>
        </p:nvSpPr>
        <p:spPr>
          <a:xfrm>
            <a:off x="3144913" y="1885050"/>
            <a:ext cx="3044700" cy="13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Amatic SC"/>
                <a:ea typeface="Amatic SC"/>
                <a:cs typeface="Amatic SC"/>
                <a:sym typeface="Amatic SC"/>
              </a:rPr>
              <a:t>HUMAN </a:t>
            </a:r>
            <a:r>
              <a:rPr b="1" lang="en" sz="3600">
                <a:solidFill>
                  <a:schemeClr val="dk1"/>
                </a:solidFill>
                <a:latin typeface="Amatic SC"/>
                <a:ea typeface="Amatic SC"/>
                <a:cs typeface="Amatic SC"/>
                <a:sym typeface="Amatic SC"/>
              </a:rPr>
              <a:t>V.S.</a:t>
            </a:r>
            <a:r>
              <a:rPr b="1" lang="en" sz="3600">
                <a:solidFill>
                  <a:schemeClr val="dk1"/>
                </a:solidFill>
                <a:latin typeface="Amatic SC"/>
                <a:ea typeface="Amatic SC"/>
                <a:cs typeface="Amatic SC"/>
                <a:sym typeface="Amatic SC"/>
              </a:rPr>
              <a:t> AI </a:t>
            </a:r>
            <a:endParaRPr b="1" sz="3600">
              <a:solidFill>
                <a:schemeClr val="dk1"/>
              </a:solidFill>
              <a:latin typeface="Amatic SC"/>
              <a:ea typeface="Amatic SC"/>
              <a:cs typeface="Amatic SC"/>
              <a:sym typeface="Amatic SC"/>
            </a:endParaRPr>
          </a:p>
          <a:p>
            <a:pPr indent="0" lvl="0" marL="0" rtl="0" algn="ctr">
              <a:spcBef>
                <a:spcPts val="0"/>
              </a:spcBef>
              <a:spcAft>
                <a:spcPts val="0"/>
              </a:spcAft>
              <a:buNone/>
            </a:pPr>
            <a:r>
              <a:rPr lang="en" sz="3600">
                <a:solidFill>
                  <a:schemeClr val="dk1"/>
                </a:solidFill>
                <a:latin typeface="Amatic SC"/>
                <a:ea typeface="Amatic SC"/>
                <a:cs typeface="Amatic SC"/>
                <a:sym typeface="Amatic SC"/>
              </a:rPr>
              <a:t>ON THE OTHER SIDE</a:t>
            </a:r>
            <a:endParaRPr sz="3600">
              <a:solidFill>
                <a:schemeClr val="dk1"/>
              </a:solidFill>
              <a:latin typeface="Amatic SC"/>
              <a:ea typeface="Amatic SC"/>
              <a:cs typeface="Amatic SC"/>
              <a:sym typeface="Amatic SC"/>
            </a:endParaRPr>
          </a:p>
        </p:txBody>
      </p:sp>
      <p:sp>
        <p:nvSpPr>
          <p:cNvPr id="91" name="Google Shape;91;p15"/>
          <p:cNvSpPr txBox="1"/>
          <p:nvPr/>
        </p:nvSpPr>
        <p:spPr>
          <a:xfrm>
            <a:off x="3144925" y="3415700"/>
            <a:ext cx="3044700" cy="137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Avenir"/>
                <a:ea typeface="Avenir"/>
                <a:cs typeface="Avenir"/>
                <a:sym typeface="Avenir"/>
              </a:rPr>
              <a:t>(</a:t>
            </a:r>
            <a:r>
              <a:rPr lang="en" sz="1500">
                <a:solidFill>
                  <a:schemeClr val="dk1"/>
                </a:solidFill>
                <a:latin typeface="Avenir"/>
                <a:ea typeface="Avenir"/>
                <a:cs typeface="Avenir"/>
                <a:sym typeface="Avenir"/>
              </a:rPr>
              <a:t>In both conditions, users are allowed to use any technologies, such as their phone or dictionary, they would normally use to help them communicate)</a:t>
            </a:r>
            <a:endParaRPr sz="1500">
              <a:solidFill>
                <a:schemeClr val="dk1"/>
              </a:solidFill>
              <a:latin typeface="Avenir"/>
              <a:ea typeface="Avenir"/>
              <a:cs typeface="Avenir"/>
              <a:sym typeface="Avenir"/>
            </a:endParaRPr>
          </a:p>
        </p:txBody>
      </p:sp>
      <p:sp>
        <p:nvSpPr>
          <p:cNvPr id="92" name="Google Shape;92;p15"/>
          <p:cNvSpPr txBox="1"/>
          <p:nvPr>
            <p:ph type="title"/>
          </p:nvPr>
        </p:nvSpPr>
        <p:spPr>
          <a:xfrm>
            <a:off x="166275" y="20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00BEEF"/>
                </a:solidFill>
                <a:latin typeface="Amatic SC"/>
                <a:ea typeface="Amatic SC"/>
                <a:cs typeface="Amatic SC"/>
                <a:sym typeface="Amatic SC"/>
              </a:rPr>
              <a:t>Experiment  design</a:t>
            </a:r>
            <a:endParaRPr sz="6000" u="sng">
              <a:solidFill>
                <a:srgbClr val="00BEEF"/>
              </a:solidFill>
              <a:latin typeface="Amatic SC"/>
              <a:ea typeface="Amatic SC"/>
              <a:cs typeface="Amatic SC"/>
              <a:sym typeface="Amatic S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1" name="Shape 411"/>
        <p:cNvGrpSpPr/>
        <p:nvPr/>
      </p:nvGrpSpPr>
      <p:grpSpPr>
        <a:xfrm>
          <a:off x="0" y="0"/>
          <a:ext cx="0" cy="0"/>
          <a:chOff x="0" y="0"/>
          <a:chExt cx="0" cy="0"/>
        </a:xfrm>
      </p:grpSpPr>
      <p:pic>
        <p:nvPicPr>
          <p:cNvPr id="412" name="Google Shape;412;p42"/>
          <p:cNvPicPr preferRelativeResize="0"/>
          <p:nvPr/>
        </p:nvPicPr>
        <p:blipFill rotWithShape="1">
          <a:blip r:embed="rId3">
            <a:alphaModFix/>
          </a:blip>
          <a:srcRect b="0" l="0" r="0" t="1506"/>
          <a:stretch/>
        </p:blipFill>
        <p:spPr>
          <a:xfrm>
            <a:off x="0" y="17775"/>
            <a:ext cx="9154803" cy="5143502"/>
          </a:xfrm>
          <a:prstGeom prst="rect">
            <a:avLst/>
          </a:prstGeom>
          <a:noFill/>
          <a:ln>
            <a:noFill/>
          </a:ln>
        </p:spPr>
      </p:pic>
      <p:sp>
        <p:nvSpPr>
          <p:cNvPr id="413" name="Google Shape;413;p42"/>
          <p:cNvSpPr/>
          <p:nvPr/>
        </p:nvSpPr>
        <p:spPr>
          <a:xfrm>
            <a:off x="880225" y="381775"/>
            <a:ext cx="7273500" cy="4170900"/>
          </a:xfrm>
          <a:prstGeom prst="round1Rect">
            <a:avLst>
              <a:gd fmla="val 16667" name="adj"/>
            </a:avLst>
          </a:prstGeom>
          <a:solidFill>
            <a:srgbClr val="EEEEEE">
              <a:alpha val="7845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rPr>
              <a:t>     你邻居的车在车库里起火了，被拖送去了维修厂。虽然他在美国生活了很多年， 你的邻居并不会说英语。你决定帮助他，载他去维修厂并替他跟机修工用英文沟通。为了方便你沟通，邻居在一张纸条上写了他所以记得可能跟这次事故有关的信息。</a:t>
            </a:r>
            <a:endParaRPr sz="2400">
              <a:solidFill>
                <a:schemeClr val="dk1"/>
              </a:solidFill>
            </a:endParaRPr>
          </a:p>
          <a:p>
            <a:pPr indent="0" lvl="0" marL="0" rtl="0" algn="l">
              <a:lnSpc>
                <a:spcPct val="115000"/>
              </a:lnSpc>
              <a:spcBef>
                <a:spcPts val="0"/>
              </a:spcBef>
              <a:spcAft>
                <a:spcPts val="0"/>
              </a:spcAft>
              <a:buNone/>
            </a:pPr>
            <a:r>
              <a:rPr lang="en" sz="2400">
                <a:solidFill>
                  <a:schemeClr val="dk1"/>
                </a:solidFill>
              </a:rPr>
              <a:t>    你的目的是帮助你的邻居与维修工约定好修理费和维修时间，并咨询维修期间他能得到什么样交通替代以便</a:t>
            </a:r>
            <a:r>
              <a:rPr lang="en" sz="2400">
                <a:solidFill>
                  <a:schemeClr val="dk1"/>
                </a:solidFill>
              </a:rPr>
              <a:t>日常生活及</a:t>
            </a:r>
            <a:r>
              <a:rPr lang="en" sz="2400">
                <a:solidFill>
                  <a:schemeClr val="dk1"/>
                </a:solidFill>
              </a:rPr>
              <a:t>上下班。</a:t>
            </a:r>
            <a:endParaRPr sz="2400"/>
          </a:p>
        </p:txBody>
      </p:sp>
      <p:grpSp>
        <p:nvGrpSpPr>
          <p:cNvPr id="414" name="Google Shape;414;p42"/>
          <p:cNvGrpSpPr/>
          <p:nvPr/>
        </p:nvGrpSpPr>
        <p:grpSpPr>
          <a:xfrm>
            <a:off x="6858177" y="4038463"/>
            <a:ext cx="899640" cy="378300"/>
            <a:chOff x="6477177" y="3962263"/>
            <a:chExt cx="899640" cy="378300"/>
          </a:xfrm>
        </p:grpSpPr>
        <p:sp>
          <p:nvSpPr>
            <p:cNvPr id="415" name="Google Shape;415;p42"/>
            <p:cNvSpPr/>
            <p:nvPr/>
          </p:nvSpPr>
          <p:spPr>
            <a:xfrm>
              <a:off x="6477177" y="3978475"/>
              <a:ext cx="899640" cy="345870"/>
            </a:xfrm>
            <a:prstGeom prst="flowChartTerminator">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txBox="1"/>
            <p:nvPr/>
          </p:nvSpPr>
          <p:spPr>
            <a:xfrm>
              <a:off x="6564300" y="3962263"/>
              <a:ext cx="725400" cy="3783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sz="1800">
                  <a:solidFill>
                    <a:srgbClr val="FFFFFF"/>
                  </a:solidFill>
                </a:rPr>
                <a:t>继续</a:t>
              </a:r>
              <a:endParaRPr sz="1800">
                <a:solidFill>
                  <a:srgbClr val="FFFFFF"/>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0" name="Shape 420"/>
        <p:cNvGrpSpPr/>
        <p:nvPr/>
      </p:nvGrpSpPr>
      <p:grpSpPr>
        <a:xfrm>
          <a:off x="0" y="0"/>
          <a:ext cx="0" cy="0"/>
          <a:chOff x="0" y="0"/>
          <a:chExt cx="0" cy="0"/>
        </a:xfrm>
      </p:grpSpPr>
      <p:pic>
        <p:nvPicPr>
          <p:cNvPr id="421" name="Google Shape;421;p43"/>
          <p:cNvPicPr preferRelativeResize="0"/>
          <p:nvPr/>
        </p:nvPicPr>
        <p:blipFill rotWithShape="1">
          <a:blip r:embed="rId3">
            <a:alphaModFix/>
          </a:blip>
          <a:srcRect b="0" l="0" r="0" t="1506"/>
          <a:stretch/>
        </p:blipFill>
        <p:spPr>
          <a:xfrm>
            <a:off x="0" y="17775"/>
            <a:ext cx="9154803" cy="5143502"/>
          </a:xfrm>
          <a:prstGeom prst="rect">
            <a:avLst/>
          </a:prstGeom>
          <a:noFill/>
          <a:ln>
            <a:noFill/>
          </a:ln>
        </p:spPr>
      </p:pic>
      <p:pic>
        <p:nvPicPr>
          <p:cNvPr id="422" name="Google Shape;422;p43"/>
          <p:cNvPicPr preferRelativeResize="0"/>
          <p:nvPr/>
        </p:nvPicPr>
        <p:blipFill>
          <a:blip r:embed="rId4">
            <a:alphaModFix/>
          </a:blip>
          <a:stretch>
            <a:fillRect/>
          </a:stretch>
        </p:blipFill>
        <p:spPr>
          <a:xfrm>
            <a:off x="248600" y="388525"/>
            <a:ext cx="1912025" cy="6366750"/>
          </a:xfrm>
          <a:prstGeom prst="rect">
            <a:avLst/>
          </a:prstGeom>
          <a:noFill/>
          <a:ln>
            <a:noFill/>
          </a:ln>
        </p:spPr>
      </p:pic>
      <p:sp>
        <p:nvSpPr>
          <p:cNvPr id="423" name="Google Shape;423;p43"/>
          <p:cNvSpPr/>
          <p:nvPr/>
        </p:nvSpPr>
        <p:spPr>
          <a:xfrm>
            <a:off x="2388650" y="432350"/>
            <a:ext cx="2345400" cy="974400"/>
          </a:xfrm>
          <a:prstGeom prst="wedgeRectCallout">
            <a:avLst>
              <a:gd fmla="val -77965" name="adj1"/>
              <a:gd fmla="val 14088" name="adj2"/>
            </a:avLst>
          </a:prstGeom>
          <a:solidFill>
            <a:srgbClr val="FF3838">
              <a:alpha val="6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txBox="1"/>
          <p:nvPr/>
        </p:nvSpPr>
        <p:spPr>
          <a:xfrm>
            <a:off x="2456300" y="432350"/>
            <a:ext cx="2210100" cy="8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Calibri"/>
                <a:ea typeface="Calibri"/>
                <a:cs typeface="Calibri"/>
                <a:sym typeface="Calibri"/>
              </a:rPr>
              <a:t>Hi there. How can I help you?</a:t>
            </a:r>
            <a:endParaRPr b="1" sz="2400">
              <a:solidFill>
                <a:srgbClr val="FFFFFF"/>
              </a:solidFill>
              <a:latin typeface="Calibri"/>
              <a:ea typeface="Calibri"/>
              <a:cs typeface="Calibri"/>
              <a:sym typeface="Calibri"/>
            </a:endParaRPr>
          </a:p>
        </p:txBody>
      </p:sp>
      <p:pic>
        <p:nvPicPr>
          <p:cNvPr id="425" name="Google Shape;425;p43"/>
          <p:cNvPicPr preferRelativeResize="0"/>
          <p:nvPr/>
        </p:nvPicPr>
        <p:blipFill>
          <a:blip r:embed="rId5">
            <a:alphaModFix/>
          </a:blip>
          <a:stretch>
            <a:fillRect/>
          </a:stretch>
        </p:blipFill>
        <p:spPr>
          <a:xfrm>
            <a:off x="8226100" y="235950"/>
            <a:ext cx="810400" cy="810400"/>
          </a:xfrm>
          <a:prstGeom prst="rect">
            <a:avLst/>
          </a:prstGeom>
          <a:noFill/>
          <a:ln>
            <a:noFill/>
          </a:ln>
          <a:effectLst>
            <a:outerShdw blurRad="200025" rotWithShape="0" algn="bl" dir="5400000" dist="19050">
              <a:srgbClr val="000000">
                <a:alpha val="50000"/>
              </a:srgbClr>
            </a:outerShdw>
          </a:effectLst>
        </p:spPr>
      </p:pic>
      <p:pic>
        <p:nvPicPr>
          <p:cNvPr id="426" name="Google Shape;426;p43"/>
          <p:cNvPicPr preferRelativeResize="0"/>
          <p:nvPr/>
        </p:nvPicPr>
        <p:blipFill>
          <a:blip r:embed="rId6">
            <a:alphaModFix/>
          </a:blip>
          <a:stretch>
            <a:fillRect/>
          </a:stretch>
        </p:blipFill>
        <p:spPr>
          <a:xfrm>
            <a:off x="8302298" y="1625325"/>
            <a:ext cx="725475" cy="725503"/>
          </a:xfrm>
          <a:prstGeom prst="rect">
            <a:avLst/>
          </a:prstGeom>
          <a:noFill/>
          <a:ln>
            <a:noFill/>
          </a:ln>
          <a:effectLst>
            <a:outerShdw blurRad="200025" rotWithShape="0" algn="bl" dir="5400000" dist="19050">
              <a:srgbClr val="000000">
                <a:alpha val="50000"/>
              </a:srgbClr>
            </a:outerShdw>
          </a:effectLst>
        </p:spPr>
      </p:pic>
      <p:sp>
        <p:nvSpPr>
          <p:cNvPr id="427" name="Google Shape;427;p43"/>
          <p:cNvSpPr/>
          <p:nvPr/>
        </p:nvSpPr>
        <p:spPr>
          <a:xfrm>
            <a:off x="8302300" y="2454475"/>
            <a:ext cx="725490" cy="345870"/>
          </a:xfrm>
          <a:prstGeom prst="flowChartTerminator">
            <a:avLst/>
          </a:prstGeom>
          <a:solidFill>
            <a:srgbClr val="FF3838">
              <a:alpha val="6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
          <p:cNvSpPr txBox="1"/>
          <p:nvPr/>
        </p:nvSpPr>
        <p:spPr>
          <a:xfrm>
            <a:off x="8302300" y="2378275"/>
            <a:ext cx="725400" cy="3783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sz="1800">
                <a:solidFill>
                  <a:srgbClr val="FFFFFF"/>
                </a:solidFill>
              </a:rPr>
              <a:t>离开</a:t>
            </a:r>
            <a:endParaRPr sz="1800">
              <a:solidFill>
                <a:srgbClr val="FFFFFF"/>
              </a:solidFill>
            </a:endParaRPr>
          </a:p>
        </p:txBody>
      </p:sp>
      <p:sp>
        <p:nvSpPr>
          <p:cNvPr id="429" name="Google Shape;429;p43"/>
          <p:cNvSpPr/>
          <p:nvPr/>
        </p:nvSpPr>
        <p:spPr>
          <a:xfrm>
            <a:off x="8268550" y="1122550"/>
            <a:ext cx="725490" cy="345870"/>
          </a:xfrm>
          <a:prstGeom prst="flowChartTerminator">
            <a:avLst/>
          </a:prstGeom>
          <a:solidFill>
            <a:srgbClr val="FF3838">
              <a:alpha val="6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3"/>
          <p:cNvSpPr txBox="1"/>
          <p:nvPr/>
        </p:nvSpPr>
        <p:spPr>
          <a:xfrm>
            <a:off x="8268550" y="1046350"/>
            <a:ext cx="725400" cy="3783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sz="1800">
                <a:solidFill>
                  <a:srgbClr val="FFFFFF"/>
                </a:solidFill>
              </a:rPr>
              <a:t>字典</a:t>
            </a:r>
            <a:endParaRPr sz="18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4" name="Shape 434"/>
        <p:cNvGrpSpPr/>
        <p:nvPr/>
      </p:nvGrpSpPr>
      <p:grpSpPr>
        <a:xfrm>
          <a:off x="0" y="0"/>
          <a:ext cx="0" cy="0"/>
          <a:chOff x="0" y="0"/>
          <a:chExt cx="0" cy="0"/>
        </a:xfrm>
      </p:grpSpPr>
      <p:pic>
        <p:nvPicPr>
          <p:cNvPr id="435" name="Google Shape;435;p44"/>
          <p:cNvPicPr preferRelativeResize="0"/>
          <p:nvPr/>
        </p:nvPicPr>
        <p:blipFill rotWithShape="1">
          <a:blip r:embed="rId3">
            <a:alphaModFix/>
          </a:blip>
          <a:srcRect b="0" l="0" r="0" t="1506"/>
          <a:stretch/>
        </p:blipFill>
        <p:spPr>
          <a:xfrm>
            <a:off x="0" y="17775"/>
            <a:ext cx="9154803" cy="5143502"/>
          </a:xfrm>
          <a:prstGeom prst="rect">
            <a:avLst/>
          </a:prstGeom>
          <a:noFill/>
          <a:ln>
            <a:noFill/>
          </a:ln>
        </p:spPr>
      </p:pic>
      <p:pic>
        <p:nvPicPr>
          <p:cNvPr id="436" name="Google Shape;436;p44"/>
          <p:cNvPicPr preferRelativeResize="0"/>
          <p:nvPr/>
        </p:nvPicPr>
        <p:blipFill>
          <a:blip r:embed="rId4">
            <a:alphaModFix/>
          </a:blip>
          <a:stretch>
            <a:fillRect/>
          </a:stretch>
        </p:blipFill>
        <p:spPr>
          <a:xfrm>
            <a:off x="248600" y="388525"/>
            <a:ext cx="1912025" cy="6366750"/>
          </a:xfrm>
          <a:prstGeom prst="rect">
            <a:avLst/>
          </a:prstGeom>
          <a:noFill/>
          <a:ln>
            <a:noFill/>
          </a:ln>
        </p:spPr>
      </p:pic>
      <p:pic>
        <p:nvPicPr>
          <p:cNvPr id="437" name="Google Shape;437;p44"/>
          <p:cNvPicPr preferRelativeResize="0"/>
          <p:nvPr/>
        </p:nvPicPr>
        <p:blipFill>
          <a:blip r:embed="rId5">
            <a:alphaModFix/>
          </a:blip>
          <a:stretch>
            <a:fillRect/>
          </a:stretch>
        </p:blipFill>
        <p:spPr>
          <a:xfrm>
            <a:off x="8226100" y="235950"/>
            <a:ext cx="810400" cy="810400"/>
          </a:xfrm>
          <a:prstGeom prst="rect">
            <a:avLst/>
          </a:prstGeom>
          <a:noFill/>
          <a:ln>
            <a:noFill/>
          </a:ln>
          <a:effectLst>
            <a:outerShdw blurRad="200025" rotWithShape="0" algn="bl" dir="5400000" dist="19050">
              <a:srgbClr val="000000">
                <a:alpha val="50000"/>
              </a:srgbClr>
            </a:outerShdw>
          </a:effectLst>
        </p:spPr>
      </p:pic>
      <p:pic>
        <p:nvPicPr>
          <p:cNvPr id="438" name="Google Shape;438;p44"/>
          <p:cNvPicPr preferRelativeResize="0"/>
          <p:nvPr/>
        </p:nvPicPr>
        <p:blipFill>
          <a:blip r:embed="rId6">
            <a:alphaModFix/>
          </a:blip>
          <a:stretch>
            <a:fillRect/>
          </a:stretch>
        </p:blipFill>
        <p:spPr>
          <a:xfrm>
            <a:off x="8302298" y="1625325"/>
            <a:ext cx="725475" cy="725503"/>
          </a:xfrm>
          <a:prstGeom prst="rect">
            <a:avLst/>
          </a:prstGeom>
          <a:noFill/>
          <a:ln>
            <a:noFill/>
          </a:ln>
          <a:effectLst>
            <a:outerShdw blurRad="200025" rotWithShape="0" algn="bl" dir="5400000" dist="19050">
              <a:srgbClr val="000000">
                <a:alpha val="50000"/>
              </a:srgbClr>
            </a:outerShdw>
          </a:effectLst>
        </p:spPr>
      </p:pic>
      <p:sp>
        <p:nvSpPr>
          <p:cNvPr id="439" name="Google Shape;439;p44"/>
          <p:cNvSpPr/>
          <p:nvPr/>
        </p:nvSpPr>
        <p:spPr>
          <a:xfrm>
            <a:off x="8302300" y="2454475"/>
            <a:ext cx="725490" cy="345870"/>
          </a:xfrm>
          <a:prstGeom prst="flowChartTerminator">
            <a:avLst/>
          </a:prstGeom>
          <a:solidFill>
            <a:srgbClr val="FF3838">
              <a:alpha val="6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4"/>
          <p:cNvSpPr txBox="1"/>
          <p:nvPr/>
        </p:nvSpPr>
        <p:spPr>
          <a:xfrm>
            <a:off x="8302300" y="2378275"/>
            <a:ext cx="725400" cy="3783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sz="1800">
                <a:solidFill>
                  <a:srgbClr val="FFFFFF"/>
                </a:solidFill>
              </a:rPr>
              <a:t>离开</a:t>
            </a:r>
            <a:endParaRPr sz="1800">
              <a:solidFill>
                <a:srgbClr val="FFFFFF"/>
              </a:solidFill>
            </a:endParaRPr>
          </a:p>
        </p:txBody>
      </p:sp>
      <p:sp>
        <p:nvSpPr>
          <p:cNvPr id="441" name="Google Shape;441;p44"/>
          <p:cNvSpPr/>
          <p:nvPr/>
        </p:nvSpPr>
        <p:spPr>
          <a:xfrm>
            <a:off x="8268550" y="1122550"/>
            <a:ext cx="725490" cy="345870"/>
          </a:xfrm>
          <a:prstGeom prst="flowChartTerminator">
            <a:avLst/>
          </a:prstGeom>
          <a:solidFill>
            <a:srgbClr val="FF3838">
              <a:alpha val="6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4"/>
          <p:cNvSpPr txBox="1"/>
          <p:nvPr/>
        </p:nvSpPr>
        <p:spPr>
          <a:xfrm>
            <a:off x="8268550" y="1046350"/>
            <a:ext cx="725400" cy="3783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sz="1800">
                <a:solidFill>
                  <a:srgbClr val="FFFFFF"/>
                </a:solidFill>
              </a:rPr>
              <a:t>字典</a:t>
            </a:r>
            <a:endParaRPr sz="1800">
              <a:solidFill>
                <a:srgbClr val="FFFFFF"/>
              </a:solidFill>
            </a:endParaRPr>
          </a:p>
        </p:txBody>
      </p:sp>
      <p:sp>
        <p:nvSpPr>
          <p:cNvPr id="443" name="Google Shape;443;p44"/>
          <p:cNvSpPr/>
          <p:nvPr/>
        </p:nvSpPr>
        <p:spPr>
          <a:xfrm>
            <a:off x="5352600" y="2980200"/>
            <a:ext cx="3802200" cy="2222100"/>
          </a:xfrm>
          <a:prstGeom prst="rect">
            <a:avLst/>
          </a:prstGeom>
          <a:solidFill>
            <a:srgbClr val="FFF2CC">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我车子信息：</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一周前，我车子的风扇开始有奇怪的噪音。一般噪音出现一分钟左右，“检查引擎”的提示灯会出现。</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踩油门时，引擎过热的等也会亮。</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我车子之前没有电池放了两个月。我自己装的电池。在那都好好的。</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我在车50，000里程时候送去经销商那里保养，换了水泵。一般大家说换了水泵时候也要换恒温调节器。我经销商处理的保养，我不是很清楚他们换了没换恒温调节器。</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我的车上了保险。</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7" name="Shape 447"/>
        <p:cNvGrpSpPr/>
        <p:nvPr/>
      </p:nvGrpSpPr>
      <p:grpSpPr>
        <a:xfrm>
          <a:off x="0" y="0"/>
          <a:ext cx="0" cy="0"/>
          <a:chOff x="0" y="0"/>
          <a:chExt cx="0" cy="0"/>
        </a:xfrm>
      </p:grpSpPr>
      <p:pic>
        <p:nvPicPr>
          <p:cNvPr descr="[video-to-gif output image]" id="448" name="Google Shape;448;p45"/>
          <p:cNvPicPr preferRelativeResize="0"/>
          <p:nvPr/>
        </p:nvPicPr>
        <p:blipFill rotWithShape="1">
          <a:blip r:embed="rId3">
            <a:alphaModFix/>
          </a:blip>
          <a:srcRect b="0" l="0" r="0" t="3091"/>
          <a:stretch/>
        </p:blipFill>
        <p:spPr>
          <a:xfrm>
            <a:off x="0" y="0"/>
            <a:ext cx="8842694" cy="5143500"/>
          </a:xfrm>
          <a:prstGeom prst="rect">
            <a:avLst/>
          </a:prstGeom>
          <a:noFill/>
          <a:ln>
            <a:noFill/>
          </a:ln>
        </p:spPr>
      </p:pic>
      <p:sp>
        <p:nvSpPr>
          <p:cNvPr id="449" name="Google Shape;449;p45"/>
          <p:cNvSpPr/>
          <p:nvPr/>
        </p:nvSpPr>
        <p:spPr>
          <a:xfrm>
            <a:off x="0" y="1983175"/>
            <a:ext cx="4232100" cy="1467900"/>
          </a:xfrm>
          <a:prstGeom prst="rect">
            <a:avLst/>
          </a:prstGeom>
          <a:solidFill>
            <a:srgbClr val="FFFFFF">
              <a:alpha val="6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txBox="1"/>
          <p:nvPr>
            <p:ph idx="4294967295" type="title"/>
          </p:nvPr>
        </p:nvSpPr>
        <p:spPr>
          <a:xfrm>
            <a:off x="84075" y="2102950"/>
            <a:ext cx="4232100" cy="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4A86E8"/>
                </a:solidFill>
                <a:latin typeface="Amatic SC"/>
                <a:ea typeface="Amatic SC"/>
                <a:cs typeface="Amatic SC"/>
                <a:sym typeface="Amatic SC"/>
              </a:rPr>
              <a:t>Wizard of oz Prototype</a:t>
            </a:r>
            <a:endParaRPr b="1" sz="4800">
              <a:solidFill>
                <a:srgbClr val="4A86E8"/>
              </a:solidFill>
              <a:latin typeface="Amatic SC"/>
              <a:ea typeface="Amatic SC"/>
              <a:cs typeface="Amatic SC"/>
              <a:sym typeface="Amatic SC"/>
            </a:endParaRPr>
          </a:p>
        </p:txBody>
      </p:sp>
      <p:sp>
        <p:nvSpPr>
          <p:cNvPr id="451" name="Google Shape;451;p45"/>
          <p:cNvSpPr txBox="1"/>
          <p:nvPr/>
        </p:nvSpPr>
        <p:spPr>
          <a:xfrm>
            <a:off x="164850" y="2978425"/>
            <a:ext cx="37587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Montserrat"/>
                <a:ea typeface="Montserrat"/>
                <a:cs typeface="Montserrat"/>
                <a:sym typeface="Montserrat"/>
              </a:rPr>
              <a:t>Check it out: </a:t>
            </a:r>
            <a:r>
              <a:rPr lang="en" sz="1200" u="sng">
                <a:solidFill>
                  <a:srgbClr val="CC0000"/>
                </a:solidFill>
                <a:latin typeface="Montserrat"/>
                <a:ea typeface="Montserrat"/>
                <a:cs typeface="Montserrat"/>
                <a:sym typeface="Montserrat"/>
                <a:hlinkClick r:id="rId4"/>
              </a:rPr>
              <a:t>http://angelic.ai/multivrse.html</a:t>
            </a:r>
            <a:endParaRPr sz="1200">
              <a:solidFill>
                <a:srgbClr val="CC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5" name="Shape 455"/>
        <p:cNvGrpSpPr/>
        <p:nvPr/>
      </p:nvGrpSpPr>
      <p:grpSpPr>
        <a:xfrm>
          <a:off x="0" y="0"/>
          <a:ext cx="0" cy="0"/>
          <a:chOff x="0" y="0"/>
          <a:chExt cx="0" cy="0"/>
        </a:xfrm>
      </p:grpSpPr>
      <p:grpSp>
        <p:nvGrpSpPr>
          <p:cNvPr id="456" name="Google Shape;456;p46"/>
          <p:cNvGrpSpPr/>
          <p:nvPr/>
        </p:nvGrpSpPr>
        <p:grpSpPr>
          <a:xfrm>
            <a:off x="6251450" y="0"/>
            <a:ext cx="2835450" cy="2883275"/>
            <a:chOff x="5436650" y="512150"/>
            <a:chExt cx="2835450" cy="2883275"/>
          </a:xfrm>
        </p:grpSpPr>
        <p:grpSp>
          <p:nvGrpSpPr>
            <p:cNvPr id="457" name="Google Shape;457;p46"/>
            <p:cNvGrpSpPr/>
            <p:nvPr/>
          </p:nvGrpSpPr>
          <p:grpSpPr>
            <a:xfrm>
              <a:off x="5436650" y="559975"/>
              <a:ext cx="2835450" cy="2835450"/>
              <a:chOff x="5436650" y="559975"/>
              <a:chExt cx="2835450" cy="2835450"/>
            </a:xfrm>
          </p:grpSpPr>
          <p:pic>
            <p:nvPicPr>
              <p:cNvPr id="458" name="Google Shape;458;p46"/>
              <p:cNvPicPr preferRelativeResize="0"/>
              <p:nvPr/>
            </p:nvPicPr>
            <p:blipFill>
              <a:blip r:embed="rId3">
                <a:alphaModFix/>
              </a:blip>
              <a:stretch>
                <a:fillRect/>
              </a:stretch>
            </p:blipFill>
            <p:spPr>
              <a:xfrm>
                <a:off x="5436650" y="559975"/>
                <a:ext cx="2835450" cy="2835450"/>
              </a:xfrm>
              <a:prstGeom prst="rect">
                <a:avLst/>
              </a:prstGeom>
              <a:noFill/>
              <a:ln>
                <a:noFill/>
              </a:ln>
            </p:spPr>
          </p:pic>
          <p:sp>
            <p:nvSpPr>
              <p:cNvPr id="459" name="Google Shape;459;p46"/>
              <p:cNvSpPr/>
              <p:nvPr/>
            </p:nvSpPr>
            <p:spPr>
              <a:xfrm>
                <a:off x="5554975" y="8662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46"/>
            <p:cNvSpPr/>
            <p:nvPr/>
          </p:nvSpPr>
          <p:spPr>
            <a:xfrm>
              <a:off x="6086375" y="20473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6"/>
            <p:cNvSpPr/>
            <p:nvPr/>
          </p:nvSpPr>
          <p:spPr>
            <a:xfrm>
              <a:off x="7321600" y="14309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6"/>
            <p:cNvSpPr/>
            <p:nvPr/>
          </p:nvSpPr>
          <p:spPr>
            <a:xfrm>
              <a:off x="7874650" y="23413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6"/>
            <p:cNvSpPr/>
            <p:nvPr/>
          </p:nvSpPr>
          <p:spPr>
            <a:xfrm>
              <a:off x="7409825" y="5121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46"/>
          <p:cNvSpPr txBox="1"/>
          <p:nvPr>
            <p:ph type="title"/>
          </p:nvPr>
        </p:nvSpPr>
        <p:spPr>
          <a:xfrm>
            <a:off x="311700" y="251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Insights</a:t>
            </a:r>
            <a:endParaRPr sz="4800">
              <a:latin typeface="Amatic SC"/>
              <a:ea typeface="Amatic SC"/>
              <a:cs typeface="Amatic SC"/>
              <a:sym typeface="Amatic SC"/>
            </a:endParaRPr>
          </a:p>
        </p:txBody>
      </p:sp>
      <p:sp>
        <p:nvSpPr>
          <p:cNvPr id="465" name="Google Shape;465;p46"/>
          <p:cNvSpPr/>
          <p:nvPr/>
        </p:nvSpPr>
        <p:spPr>
          <a:xfrm>
            <a:off x="311700" y="1071125"/>
            <a:ext cx="8424300" cy="4029000"/>
          </a:xfrm>
          <a:prstGeom prst="wedgeRoundRectCallout">
            <a:avLst>
              <a:gd fmla="val -33306" name="adj1"/>
              <a:gd fmla="val -53685" name="adj2"/>
              <a:gd fmla="val 0" name="adj3"/>
            </a:avLst>
          </a:prstGeom>
          <a:solidFill>
            <a:srgbClr val="FFFFFF"/>
          </a:solidFill>
          <a:ln cap="flat" cmpd="sng" w="9525">
            <a:solidFill>
              <a:srgbClr val="3236A7"/>
            </a:solidFill>
            <a:prstDash val="solid"/>
            <a:round/>
            <a:headEnd len="sm" w="sm" type="none"/>
            <a:tailEnd len="sm" w="sm" type="none"/>
          </a:ln>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Font typeface="Avenir"/>
              <a:buChar char="-"/>
            </a:pPr>
            <a:r>
              <a:rPr lang="en" sz="1700">
                <a:solidFill>
                  <a:srgbClr val="222222"/>
                </a:solidFill>
                <a:latin typeface="Avenir"/>
                <a:ea typeface="Avenir"/>
                <a:cs typeface="Avenir"/>
                <a:sym typeface="Avenir"/>
              </a:rPr>
              <a:t>User spoke aloud the text from "Joe the Mechanic" </a:t>
            </a:r>
            <a:br>
              <a:rPr lang="en" sz="1700">
                <a:solidFill>
                  <a:srgbClr val="222222"/>
                </a:solidFill>
                <a:latin typeface="Avenir"/>
                <a:ea typeface="Avenir"/>
                <a:cs typeface="Avenir"/>
                <a:sym typeface="Avenir"/>
              </a:rPr>
            </a:br>
            <a:endParaRPr sz="1700">
              <a:solidFill>
                <a:srgbClr val="222222"/>
              </a:solidFill>
              <a:latin typeface="Avenir"/>
              <a:ea typeface="Avenir"/>
              <a:cs typeface="Avenir"/>
              <a:sym typeface="Avenir"/>
            </a:endParaRPr>
          </a:p>
          <a:p>
            <a:pPr indent="-336550" lvl="0" marL="457200" rtl="0" algn="l">
              <a:spcBef>
                <a:spcPts val="0"/>
              </a:spcBef>
              <a:spcAft>
                <a:spcPts val="0"/>
              </a:spcAft>
              <a:buClr>
                <a:srgbClr val="222222"/>
              </a:buClr>
              <a:buSzPts val="1700"/>
              <a:buFont typeface="Avenir"/>
              <a:buChar char="-"/>
            </a:pPr>
            <a:r>
              <a:rPr lang="en" sz="1700">
                <a:solidFill>
                  <a:srgbClr val="222222"/>
                </a:solidFill>
                <a:latin typeface="Avenir"/>
                <a:ea typeface="Avenir"/>
                <a:cs typeface="Avenir"/>
                <a:sym typeface="Avenir"/>
              </a:rPr>
              <a:t>Errors introduced by speech detection were very frustrating. Sometimes the learner was not sure if the error was theirs, or a tech failure.</a:t>
            </a:r>
            <a:endParaRPr sz="1700">
              <a:solidFill>
                <a:srgbClr val="222222"/>
              </a:solidFill>
              <a:latin typeface="Avenir"/>
              <a:ea typeface="Avenir"/>
              <a:cs typeface="Avenir"/>
              <a:sym typeface="Avenir"/>
            </a:endParaRPr>
          </a:p>
          <a:p>
            <a:pPr indent="0" lvl="0" marL="457200" rtl="0" algn="l">
              <a:spcBef>
                <a:spcPts val="0"/>
              </a:spcBef>
              <a:spcAft>
                <a:spcPts val="0"/>
              </a:spcAft>
              <a:buNone/>
            </a:pPr>
            <a:r>
              <a:t/>
            </a:r>
            <a:endParaRPr sz="1700">
              <a:solidFill>
                <a:srgbClr val="222222"/>
              </a:solidFill>
              <a:latin typeface="Avenir"/>
              <a:ea typeface="Avenir"/>
              <a:cs typeface="Avenir"/>
              <a:sym typeface="Avenir"/>
            </a:endParaRPr>
          </a:p>
          <a:p>
            <a:pPr indent="-336550" lvl="0" marL="457200" rtl="0" algn="l">
              <a:spcBef>
                <a:spcPts val="0"/>
              </a:spcBef>
              <a:spcAft>
                <a:spcPts val="0"/>
              </a:spcAft>
              <a:buClr>
                <a:schemeClr val="dk1"/>
              </a:buClr>
              <a:buSzPts val="1700"/>
              <a:buFont typeface="Avenir"/>
              <a:buChar char="-"/>
            </a:pPr>
            <a:r>
              <a:rPr lang="en" sz="1700">
                <a:solidFill>
                  <a:srgbClr val="222222"/>
                </a:solidFill>
                <a:latin typeface="Avenir"/>
                <a:ea typeface="Avenir"/>
                <a:cs typeface="Avenir"/>
                <a:sym typeface="Avenir"/>
              </a:rPr>
              <a:t>"I know what happened, but it is hard to convey the message with my limited vocabulary, it </a:t>
            </a:r>
            <a:r>
              <a:rPr b="1" lang="en" sz="1700">
                <a:solidFill>
                  <a:srgbClr val="3236A7"/>
                </a:solidFill>
                <a:latin typeface="Avenir"/>
                <a:ea typeface="Avenir"/>
                <a:cs typeface="Avenir"/>
                <a:sym typeface="Avenir"/>
              </a:rPr>
              <a:t>felt a little bit like a charades game</a:t>
            </a:r>
            <a:r>
              <a:rPr lang="en" sz="1700">
                <a:solidFill>
                  <a:srgbClr val="222222"/>
                </a:solidFill>
                <a:latin typeface="Avenir"/>
                <a:ea typeface="Avenir"/>
                <a:cs typeface="Avenir"/>
                <a:sym typeface="Avenir"/>
              </a:rPr>
              <a:t>"</a:t>
            </a:r>
            <a:br>
              <a:rPr lang="en" sz="1700">
                <a:solidFill>
                  <a:srgbClr val="222222"/>
                </a:solidFill>
                <a:latin typeface="Avenir"/>
                <a:ea typeface="Avenir"/>
                <a:cs typeface="Avenir"/>
                <a:sym typeface="Avenir"/>
              </a:rPr>
            </a:br>
            <a:endParaRPr sz="1700">
              <a:solidFill>
                <a:srgbClr val="222222"/>
              </a:solidFill>
              <a:latin typeface="Avenir"/>
              <a:ea typeface="Avenir"/>
              <a:cs typeface="Avenir"/>
              <a:sym typeface="Avenir"/>
            </a:endParaRPr>
          </a:p>
          <a:p>
            <a:pPr indent="-336550" lvl="0" marL="457200" rtl="0" algn="l">
              <a:spcBef>
                <a:spcPts val="0"/>
              </a:spcBef>
              <a:spcAft>
                <a:spcPts val="0"/>
              </a:spcAft>
              <a:buClr>
                <a:srgbClr val="3236A7"/>
              </a:buClr>
              <a:buSzPts val="1700"/>
              <a:buFont typeface="Avenir"/>
              <a:buChar char="-"/>
            </a:pPr>
            <a:r>
              <a:rPr b="1" lang="en" sz="1700">
                <a:solidFill>
                  <a:srgbClr val="3236A7"/>
                </a:solidFill>
                <a:latin typeface="Avenir"/>
                <a:ea typeface="Avenir"/>
                <a:cs typeface="Avenir"/>
                <a:sym typeface="Avenir"/>
              </a:rPr>
              <a:t>"A car ‘Hood’ is an American thing, a colloquial term, even if I do know the word for the hood [in French], it might actually mean like a coat hood." </a:t>
            </a:r>
            <a:br>
              <a:rPr b="1" lang="en" sz="1700">
                <a:solidFill>
                  <a:srgbClr val="3236A7"/>
                </a:solidFill>
                <a:latin typeface="Avenir"/>
                <a:ea typeface="Avenir"/>
                <a:cs typeface="Avenir"/>
                <a:sym typeface="Avenir"/>
              </a:rPr>
            </a:br>
            <a:endParaRPr b="1" sz="1700">
              <a:solidFill>
                <a:srgbClr val="3236A7"/>
              </a:solidFill>
              <a:latin typeface="Avenir"/>
              <a:ea typeface="Avenir"/>
              <a:cs typeface="Avenir"/>
              <a:sym typeface="Avenir"/>
            </a:endParaRPr>
          </a:p>
          <a:p>
            <a:pPr indent="-336550" lvl="0" marL="457200" rtl="0" algn="l">
              <a:spcBef>
                <a:spcPts val="0"/>
              </a:spcBef>
              <a:spcAft>
                <a:spcPts val="0"/>
              </a:spcAft>
              <a:buClr>
                <a:schemeClr val="dk1"/>
              </a:buClr>
              <a:buSzPts val="1700"/>
              <a:buFont typeface="Amatic SC"/>
              <a:buChar char="-"/>
            </a:pPr>
            <a:r>
              <a:rPr lang="en" sz="1700">
                <a:solidFill>
                  <a:srgbClr val="222222"/>
                </a:solidFill>
                <a:latin typeface="Avenir"/>
                <a:ea typeface="Avenir"/>
                <a:cs typeface="Avenir"/>
                <a:sym typeface="Avenir"/>
              </a:rPr>
              <a:t>“I usually check in to make sure the person understand what I am saying, or If they are looking confused” -&gt;</a:t>
            </a:r>
            <a:r>
              <a:rPr lang="en" sz="1700">
                <a:solidFill>
                  <a:srgbClr val="3236A7"/>
                </a:solidFill>
                <a:latin typeface="Avenir"/>
                <a:ea typeface="Avenir"/>
                <a:cs typeface="Avenir"/>
                <a:sym typeface="Avenir"/>
              </a:rPr>
              <a:t> </a:t>
            </a:r>
            <a:r>
              <a:rPr b="1" lang="en" sz="1700">
                <a:solidFill>
                  <a:srgbClr val="3236A7"/>
                </a:solidFill>
                <a:latin typeface="Avenir"/>
                <a:ea typeface="Avenir"/>
                <a:cs typeface="Avenir"/>
                <a:sym typeface="Avenir"/>
              </a:rPr>
              <a:t>Facial expressions are important  </a:t>
            </a:r>
            <a:endParaRPr b="1" sz="1700">
              <a:solidFill>
                <a:srgbClr val="3236A7"/>
              </a:solidFill>
              <a:latin typeface="Avenir"/>
              <a:ea typeface="Avenir"/>
              <a:cs typeface="Avenir"/>
              <a:sym typeface="Aveni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9" name="Shape 469"/>
        <p:cNvGrpSpPr/>
        <p:nvPr/>
      </p:nvGrpSpPr>
      <p:grpSpPr>
        <a:xfrm>
          <a:off x="0" y="0"/>
          <a:ext cx="0" cy="0"/>
          <a:chOff x="0" y="0"/>
          <a:chExt cx="0" cy="0"/>
        </a:xfrm>
      </p:grpSpPr>
      <p:grpSp>
        <p:nvGrpSpPr>
          <p:cNvPr id="470" name="Google Shape;470;p47"/>
          <p:cNvGrpSpPr/>
          <p:nvPr/>
        </p:nvGrpSpPr>
        <p:grpSpPr>
          <a:xfrm>
            <a:off x="6251450" y="0"/>
            <a:ext cx="2835450" cy="2883275"/>
            <a:chOff x="5436650" y="512150"/>
            <a:chExt cx="2835450" cy="2883275"/>
          </a:xfrm>
        </p:grpSpPr>
        <p:grpSp>
          <p:nvGrpSpPr>
            <p:cNvPr id="471" name="Google Shape;471;p47"/>
            <p:cNvGrpSpPr/>
            <p:nvPr/>
          </p:nvGrpSpPr>
          <p:grpSpPr>
            <a:xfrm>
              <a:off x="5436650" y="559975"/>
              <a:ext cx="2835450" cy="2835450"/>
              <a:chOff x="5436650" y="559975"/>
              <a:chExt cx="2835450" cy="2835450"/>
            </a:xfrm>
          </p:grpSpPr>
          <p:pic>
            <p:nvPicPr>
              <p:cNvPr id="472" name="Google Shape;472;p47"/>
              <p:cNvPicPr preferRelativeResize="0"/>
              <p:nvPr/>
            </p:nvPicPr>
            <p:blipFill>
              <a:blip r:embed="rId3">
                <a:alphaModFix/>
              </a:blip>
              <a:stretch>
                <a:fillRect/>
              </a:stretch>
            </p:blipFill>
            <p:spPr>
              <a:xfrm>
                <a:off x="5436650" y="559975"/>
                <a:ext cx="2835450" cy="2835450"/>
              </a:xfrm>
              <a:prstGeom prst="rect">
                <a:avLst/>
              </a:prstGeom>
              <a:noFill/>
              <a:ln>
                <a:noFill/>
              </a:ln>
            </p:spPr>
          </p:pic>
          <p:sp>
            <p:nvSpPr>
              <p:cNvPr id="473" name="Google Shape;473;p47"/>
              <p:cNvSpPr/>
              <p:nvPr/>
            </p:nvSpPr>
            <p:spPr>
              <a:xfrm>
                <a:off x="5554975" y="8662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47"/>
            <p:cNvSpPr/>
            <p:nvPr/>
          </p:nvSpPr>
          <p:spPr>
            <a:xfrm>
              <a:off x="6086375" y="20473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a:off x="7321600" y="14309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a:off x="7874650" y="23413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7409825" y="5121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47"/>
          <p:cNvSpPr txBox="1"/>
          <p:nvPr>
            <p:ph type="title"/>
          </p:nvPr>
        </p:nvSpPr>
        <p:spPr>
          <a:xfrm>
            <a:off x="311700" y="251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Progress </a:t>
            </a:r>
            <a:endParaRPr sz="4800">
              <a:latin typeface="Amatic SC"/>
              <a:ea typeface="Amatic SC"/>
              <a:cs typeface="Amatic SC"/>
              <a:sym typeface="Amatic SC"/>
            </a:endParaRPr>
          </a:p>
        </p:txBody>
      </p:sp>
      <p:sp>
        <p:nvSpPr>
          <p:cNvPr id="479" name="Google Shape;479;p47"/>
          <p:cNvSpPr/>
          <p:nvPr/>
        </p:nvSpPr>
        <p:spPr>
          <a:xfrm>
            <a:off x="311700" y="1325150"/>
            <a:ext cx="8424300" cy="3774900"/>
          </a:xfrm>
          <a:prstGeom prst="wedgeRoundRectCallout">
            <a:avLst>
              <a:gd fmla="val -34399" name="adj1"/>
              <a:gd fmla="val -56533" name="adj2"/>
              <a:gd fmla="val 0" name="adj3"/>
            </a:avLst>
          </a:prstGeom>
          <a:solidFill>
            <a:srgbClr val="FFFFFF"/>
          </a:solid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Avenir"/>
                <a:ea typeface="Avenir"/>
                <a:cs typeface="Avenir"/>
                <a:sym typeface="Avenir"/>
              </a:rPr>
              <a:t>Prep work</a:t>
            </a:r>
            <a:r>
              <a:rPr b="1" lang="en" sz="2400">
                <a:solidFill>
                  <a:schemeClr val="dk1"/>
                </a:solidFill>
                <a:latin typeface="Avenir"/>
                <a:ea typeface="Avenir"/>
                <a:cs typeface="Avenir"/>
                <a:sym typeface="Avenir"/>
              </a:rPr>
              <a:t>:</a:t>
            </a:r>
            <a:endParaRPr b="1" sz="2400">
              <a:solidFill>
                <a:schemeClr val="dk1"/>
              </a:solidFill>
              <a:latin typeface="Avenir"/>
              <a:ea typeface="Avenir"/>
              <a:cs typeface="Avenir"/>
              <a:sym typeface="Avenir"/>
            </a:endParaRPr>
          </a:p>
          <a:p>
            <a:pPr indent="-381000" lvl="0" marL="457200" rtl="0" algn="l">
              <a:lnSpc>
                <a:spcPct val="115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Pilot tested our scripts and user task</a:t>
            </a:r>
            <a:endParaRPr sz="2400">
              <a:solidFill>
                <a:schemeClr val="dk1"/>
              </a:solidFill>
              <a:latin typeface="Avenir"/>
              <a:ea typeface="Avenir"/>
              <a:cs typeface="Avenir"/>
              <a:sym typeface="Avenir"/>
            </a:endParaRPr>
          </a:p>
          <a:p>
            <a:pPr indent="-381000" lvl="0" marL="457200" rtl="0" algn="l">
              <a:lnSpc>
                <a:spcPct val="115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Getting ready to setup the experiment using VR </a:t>
            </a:r>
            <a:endParaRPr sz="24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b="1" lang="en" sz="2400">
                <a:solidFill>
                  <a:schemeClr val="dk1"/>
                </a:solidFill>
                <a:latin typeface="Avenir"/>
                <a:ea typeface="Avenir"/>
                <a:cs typeface="Avenir"/>
                <a:sym typeface="Avenir"/>
              </a:rPr>
              <a:t>Next steps:</a:t>
            </a:r>
            <a:endParaRPr sz="2400">
              <a:solidFill>
                <a:schemeClr val="dk1"/>
              </a:solidFill>
              <a:latin typeface="Avenir"/>
              <a:ea typeface="Avenir"/>
              <a:cs typeface="Avenir"/>
              <a:sym typeface="Avenir"/>
            </a:endParaRPr>
          </a:p>
          <a:p>
            <a:pPr indent="-381000" lvl="0" marL="457200" rtl="0" algn="l">
              <a:lnSpc>
                <a:spcPct val="115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More detailed data collection and analysis set up  </a:t>
            </a:r>
            <a:endParaRPr sz="2400">
              <a:solidFill>
                <a:schemeClr val="dk1"/>
              </a:solidFill>
              <a:latin typeface="Avenir"/>
              <a:ea typeface="Avenir"/>
              <a:cs typeface="Avenir"/>
              <a:sym typeface="Avenir"/>
            </a:endParaRPr>
          </a:p>
          <a:p>
            <a:pPr indent="-381000" lvl="0" marL="457200" rtl="0" algn="l">
              <a:lnSpc>
                <a:spcPct val="115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Pilot the experience with VR, revised script and Google Text-to-Speech with target users</a:t>
            </a:r>
            <a:endParaRPr b="1" sz="2400">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6"/>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6964"/>
                </a:solidFill>
                <a:latin typeface="Amatic SC"/>
                <a:ea typeface="Amatic SC"/>
                <a:cs typeface="Amatic SC"/>
                <a:sym typeface="Amatic SC"/>
              </a:rPr>
              <a:t>Research questions =&gt; Tasks</a:t>
            </a:r>
            <a:endParaRPr sz="4800">
              <a:solidFill>
                <a:srgbClr val="FF6964"/>
              </a:solidFill>
              <a:latin typeface="Amatic SC"/>
              <a:ea typeface="Amatic SC"/>
              <a:cs typeface="Amatic SC"/>
              <a:sym typeface="Amatic SC"/>
            </a:endParaRPr>
          </a:p>
        </p:txBody>
      </p:sp>
      <p:sp>
        <p:nvSpPr>
          <p:cNvPr id="98" name="Google Shape;98;p16"/>
          <p:cNvSpPr/>
          <p:nvPr/>
        </p:nvSpPr>
        <p:spPr>
          <a:xfrm>
            <a:off x="527700" y="1792125"/>
            <a:ext cx="8167500" cy="2988600"/>
          </a:xfrm>
          <a:prstGeom prst="wedgeRoundRectCallout">
            <a:avLst>
              <a:gd fmla="val -39845" name="adj1"/>
              <a:gd fmla="val -68298" name="adj2"/>
              <a:gd fmla="val 0" name="adj3"/>
            </a:avLst>
          </a:prstGeom>
          <a:no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6"/>
          <p:cNvPicPr preferRelativeResize="0"/>
          <p:nvPr/>
        </p:nvPicPr>
        <p:blipFill>
          <a:blip r:embed="rId3">
            <a:alphaModFix amt="30000"/>
          </a:blip>
          <a:stretch>
            <a:fillRect/>
          </a:stretch>
        </p:blipFill>
        <p:spPr>
          <a:xfrm>
            <a:off x="5228700" y="565750"/>
            <a:ext cx="572700" cy="572700"/>
          </a:xfrm>
          <a:prstGeom prst="rect">
            <a:avLst/>
          </a:prstGeom>
          <a:noFill/>
          <a:ln>
            <a:noFill/>
          </a:ln>
        </p:spPr>
      </p:pic>
      <p:sp>
        <p:nvSpPr>
          <p:cNvPr id="100" name="Google Shape;100;p16"/>
          <p:cNvSpPr txBox="1"/>
          <p:nvPr/>
        </p:nvSpPr>
        <p:spPr>
          <a:xfrm>
            <a:off x="925650" y="1896675"/>
            <a:ext cx="7807200" cy="30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venir"/>
                <a:ea typeface="Avenir"/>
                <a:cs typeface="Avenir"/>
                <a:sym typeface="Avenir"/>
              </a:rPr>
              <a:t>When engaging with AI, w</a:t>
            </a:r>
            <a:r>
              <a:rPr lang="en" sz="2200">
                <a:solidFill>
                  <a:schemeClr val="dk1"/>
                </a:solidFill>
                <a:latin typeface="Avenir"/>
                <a:ea typeface="Avenir"/>
                <a:cs typeface="Avenir"/>
                <a:sym typeface="Avenir"/>
              </a:rPr>
              <a:t>ould users feel more engaged or anxious?</a:t>
            </a:r>
            <a:endParaRPr sz="2200">
              <a:solidFill>
                <a:schemeClr val="dk1"/>
              </a:solidFill>
              <a:latin typeface="Avenir"/>
              <a:ea typeface="Avenir"/>
              <a:cs typeface="Avenir"/>
              <a:sym typeface="Avenir"/>
            </a:endParaRPr>
          </a:p>
          <a:p>
            <a:pPr indent="0" lvl="0" marL="0" rtl="0" algn="l">
              <a:spcBef>
                <a:spcPts val="0"/>
              </a:spcBef>
              <a:spcAft>
                <a:spcPts val="0"/>
              </a:spcAft>
              <a:buNone/>
            </a:pPr>
            <a:r>
              <a:t/>
            </a:r>
            <a:endParaRPr sz="2200">
              <a:solidFill>
                <a:schemeClr val="dk1"/>
              </a:solidFill>
              <a:latin typeface="Avenir"/>
              <a:ea typeface="Avenir"/>
              <a:cs typeface="Avenir"/>
              <a:sym typeface="Avenir"/>
            </a:endParaRPr>
          </a:p>
          <a:p>
            <a:pPr indent="0" lvl="0" marL="0" rtl="0" algn="l">
              <a:spcBef>
                <a:spcPts val="0"/>
              </a:spcBef>
              <a:spcAft>
                <a:spcPts val="0"/>
              </a:spcAft>
              <a:buNone/>
            </a:pPr>
            <a:r>
              <a:rPr lang="en" sz="2200">
                <a:solidFill>
                  <a:schemeClr val="dk1"/>
                </a:solidFill>
                <a:latin typeface="Avenir"/>
                <a:ea typeface="Avenir"/>
                <a:cs typeface="Avenir"/>
                <a:sym typeface="Avenir"/>
              </a:rPr>
              <a:t>Would they feel less embarrassed about making mistakes?</a:t>
            </a:r>
            <a:endParaRPr sz="2200">
              <a:solidFill>
                <a:schemeClr val="dk1"/>
              </a:solidFill>
              <a:latin typeface="Avenir"/>
              <a:ea typeface="Avenir"/>
              <a:cs typeface="Avenir"/>
              <a:sym typeface="Avenir"/>
            </a:endParaRPr>
          </a:p>
          <a:p>
            <a:pPr indent="0" lvl="0" marL="0" rtl="0" algn="l">
              <a:spcBef>
                <a:spcPts val="0"/>
              </a:spcBef>
              <a:spcAft>
                <a:spcPts val="0"/>
              </a:spcAft>
              <a:buNone/>
            </a:pPr>
            <a:r>
              <a:t/>
            </a:r>
            <a:endParaRPr sz="2200">
              <a:solidFill>
                <a:schemeClr val="dk1"/>
              </a:solidFill>
              <a:latin typeface="Avenir"/>
              <a:ea typeface="Avenir"/>
              <a:cs typeface="Avenir"/>
              <a:sym typeface="Avenir"/>
            </a:endParaRPr>
          </a:p>
          <a:p>
            <a:pPr indent="0" lvl="0" marL="0" rtl="0" algn="l">
              <a:spcBef>
                <a:spcPts val="0"/>
              </a:spcBef>
              <a:spcAft>
                <a:spcPts val="0"/>
              </a:spcAft>
              <a:buNone/>
            </a:pPr>
            <a:r>
              <a:rPr lang="en" sz="2200">
                <a:solidFill>
                  <a:schemeClr val="dk1"/>
                </a:solidFill>
                <a:latin typeface="Avenir"/>
                <a:ea typeface="Avenir"/>
                <a:cs typeface="Avenir"/>
                <a:sym typeface="Avenir"/>
              </a:rPr>
              <a:t>Would they try harder or less hard to communicate well (operationalized by usage of language support tools)?</a:t>
            </a:r>
            <a:endParaRPr sz="2400">
              <a:latin typeface="Amatic SC"/>
              <a:ea typeface="Amatic SC"/>
              <a:cs typeface="Amatic SC"/>
              <a:sym typeface="Amatic S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grpSp>
        <p:nvGrpSpPr>
          <p:cNvPr id="105" name="Google Shape;105;p17"/>
          <p:cNvGrpSpPr/>
          <p:nvPr/>
        </p:nvGrpSpPr>
        <p:grpSpPr>
          <a:xfrm>
            <a:off x="3487900" y="1279475"/>
            <a:ext cx="5641429" cy="2907621"/>
            <a:chOff x="-835532" y="0"/>
            <a:chExt cx="9979532" cy="5143500"/>
          </a:xfrm>
        </p:grpSpPr>
        <p:pic>
          <p:nvPicPr>
            <p:cNvPr descr="[video-to-gif output image]" id="106" name="Google Shape;106;p17"/>
            <p:cNvPicPr preferRelativeResize="0"/>
            <p:nvPr/>
          </p:nvPicPr>
          <p:blipFill rotWithShape="1">
            <a:blip r:embed="rId3">
              <a:alphaModFix/>
            </a:blip>
            <a:srcRect b="0" l="9231" r="0" t="0"/>
            <a:stretch/>
          </p:blipFill>
          <p:spPr>
            <a:xfrm>
              <a:off x="0" y="0"/>
              <a:ext cx="9144000" cy="5137537"/>
            </a:xfrm>
            <a:prstGeom prst="rect">
              <a:avLst/>
            </a:prstGeom>
            <a:noFill/>
            <a:ln>
              <a:noFill/>
            </a:ln>
            <a:effectLst>
              <a:reflection blurRad="0" dir="5400000" dist="38100" endA="0" endPos="30000" fadeDir="5400012" kx="0" rotWithShape="0" algn="bl" stPos="0" sy="-100000" ky="0"/>
            </a:effectLst>
          </p:spPr>
        </p:pic>
        <p:sp>
          <p:nvSpPr>
            <p:cNvPr id="107" name="Google Shape;107;p17"/>
            <p:cNvSpPr/>
            <p:nvPr/>
          </p:nvSpPr>
          <p:spPr>
            <a:xfrm>
              <a:off x="0" y="1615575"/>
              <a:ext cx="6914700" cy="1360200"/>
            </a:xfrm>
            <a:prstGeom prst="rect">
              <a:avLst/>
            </a:prstGeom>
            <a:solidFill>
              <a:srgbClr val="FFFFFF">
                <a:alpha val="6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txBox="1"/>
            <p:nvPr/>
          </p:nvSpPr>
          <p:spPr>
            <a:xfrm>
              <a:off x="2684745" y="3155908"/>
              <a:ext cx="52389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Avenir"/>
                  <a:ea typeface="Avenir"/>
                  <a:cs typeface="Avenir"/>
                  <a:sym typeface="Avenir"/>
                </a:rPr>
                <a:t>Scenario #1 </a:t>
              </a:r>
              <a:endParaRPr b="1" sz="3000">
                <a:solidFill>
                  <a:srgbClr val="FFFFFF"/>
                </a:solidFill>
                <a:latin typeface="Avenir"/>
                <a:ea typeface="Avenir"/>
                <a:cs typeface="Avenir"/>
                <a:sym typeface="Avenir"/>
              </a:endParaRPr>
            </a:p>
          </p:txBody>
        </p:sp>
        <p:sp>
          <p:nvSpPr>
            <p:cNvPr id="109" name="Google Shape;109;p17"/>
            <p:cNvSpPr txBox="1"/>
            <p:nvPr/>
          </p:nvSpPr>
          <p:spPr>
            <a:xfrm>
              <a:off x="3841617" y="1891646"/>
              <a:ext cx="2958900" cy="7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236A7"/>
                  </a:solidFill>
                </a:rPr>
                <a:t>A visit to the mechanic</a:t>
              </a:r>
              <a:endParaRPr sz="1200">
                <a:solidFill>
                  <a:srgbClr val="3236A7"/>
                </a:solidFill>
              </a:endParaRPr>
            </a:p>
          </p:txBody>
        </p:sp>
        <p:sp>
          <p:nvSpPr>
            <p:cNvPr id="110" name="Google Shape;110;p17"/>
            <p:cNvSpPr txBox="1"/>
            <p:nvPr/>
          </p:nvSpPr>
          <p:spPr>
            <a:xfrm>
              <a:off x="-835532" y="1347072"/>
              <a:ext cx="5034900" cy="1045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6000">
                  <a:solidFill>
                    <a:srgbClr val="3236A7"/>
                  </a:solidFill>
                  <a:latin typeface="Amatic SC"/>
                  <a:ea typeface="Amatic SC"/>
                  <a:cs typeface="Amatic SC"/>
                  <a:sym typeface="Amatic SC"/>
                </a:rPr>
                <a:t>Multi</a:t>
              </a:r>
              <a:r>
                <a:rPr b="1" lang="en" sz="6000">
                  <a:solidFill>
                    <a:srgbClr val="5FD09B"/>
                  </a:solidFill>
                  <a:latin typeface="Amatic SC"/>
                  <a:ea typeface="Amatic SC"/>
                  <a:cs typeface="Amatic SC"/>
                  <a:sym typeface="Amatic SC"/>
                </a:rPr>
                <a:t>vrse</a:t>
              </a:r>
              <a:endParaRPr b="1" sz="6000">
                <a:solidFill>
                  <a:srgbClr val="5FD09B"/>
                </a:solidFill>
              </a:endParaRPr>
            </a:p>
          </p:txBody>
        </p:sp>
        <p:sp>
          <p:nvSpPr>
            <p:cNvPr id="111" name="Google Shape;111;p17"/>
            <p:cNvSpPr/>
            <p:nvPr/>
          </p:nvSpPr>
          <p:spPr>
            <a:xfrm>
              <a:off x="3065800" y="4142150"/>
              <a:ext cx="2958876" cy="806112"/>
            </a:xfrm>
            <a:prstGeom prst="flowChartTermina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236A7"/>
                </a:solidFill>
              </a:endParaRPr>
            </a:p>
          </p:txBody>
        </p:sp>
        <p:sp>
          <p:nvSpPr>
            <p:cNvPr id="112" name="Google Shape;112;p17"/>
            <p:cNvSpPr txBox="1"/>
            <p:nvPr/>
          </p:nvSpPr>
          <p:spPr>
            <a:xfrm>
              <a:off x="3703925" y="4199700"/>
              <a:ext cx="2025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START </a:t>
              </a:r>
              <a:endParaRPr sz="1800">
                <a:solidFill>
                  <a:srgbClr val="FFFFFF"/>
                </a:solidFill>
                <a:latin typeface="Montserrat"/>
                <a:ea typeface="Montserrat"/>
                <a:cs typeface="Montserrat"/>
                <a:sym typeface="Montserrat"/>
              </a:endParaRPr>
            </a:p>
          </p:txBody>
        </p:sp>
      </p:grpSp>
      <p:sp>
        <p:nvSpPr>
          <p:cNvPr id="113" name="Google Shape;113;p17"/>
          <p:cNvSpPr txBox="1"/>
          <p:nvPr>
            <p:ph idx="4294967295" type="title"/>
          </p:nvPr>
        </p:nvSpPr>
        <p:spPr>
          <a:xfrm>
            <a:off x="166275" y="20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00BEEF"/>
                </a:solidFill>
                <a:latin typeface="Amatic SC"/>
                <a:ea typeface="Amatic SC"/>
                <a:cs typeface="Amatic SC"/>
                <a:sym typeface="Amatic SC"/>
              </a:rPr>
              <a:t>WHy this Scenario</a:t>
            </a:r>
            <a:endParaRPr sz="6000" u="sng">
              <a:solidFill>
                <a:srgbClr val="00BEEF"/>
              </a:solidFill>
              <a:latin typeface="Amatic SC"/>
              <a:ea typeface="Amatic SC"/>
              <a:cs typeface="Amatic SC"/>
              <a:sym typeface="Amatic SC"/>
            </a:endParaRPr>
          </a:p>
        </p:txBody>
      </p:sp>
      <p:sp>
        <p:nvSpPr>
          <p:cNvPr id="114" name="Google Shape;114;p17"/>
          <p:cNvSpPr txBox="1"/>
          <p:nvPr/>
        </p:nvSpPr>
        <p:spPr>
          <a:xfrm>
            <a:off x="323750" y="1663075"/>
            <a:ext cx="3348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Montserrat"/>
                <a:ea typeface="Montserrat"/>
                <a:cs typeface="Montserrat"/>
                <a:sym typeface="Montserrat"/>
              </a:rPr>
              <a:t>✓ </a:t>
            </a:r>
            <a:r>
              <a:rPr lang="en" sz="2000">
                <a:solidFill>
                  <a:schemeClr val="dk1"/>
                </a:solidFill>
                <a:latin typeface="Montserrat"/>
                <a:ea typeface="Montserrat"/>
                <a:cs typeface="Montserrat"/>
                <a:sym typeface="Montserrat"/>
              </a:rPr>
              <a:t>Real life event </a:t>
            </a:r>
            <a:br>
              <a:rPr lang="en" sz="2000">
                <a:solidFill>
                  <a:schemeClr val="dk1"/>
                </a:solidFill>
                <a:latin typeface="Montserrat"/>
                <a:ea typeface="Montserrat"/>
                <a:cs typeface="Montserrat"/>
                <a:sym typeface="Montserrat"/>
              </a:rPr>
            </a:b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2000">
                <a:solidFill>
                  <a:schemeClr val="dk1"/>
                </a:solidFill>
                <a:latin typeface="Montserrat"/>
                <a:ea typeface="Montserrat"/>
                <a:cs typeface="Montserrat"/>
                <a:sym typeface="Montserrat"/>
              </a:rPr>
              <a:t>✓ Semi-open ended </a:t>
            </a:r>
            <a:br>
              <a:rPr lang="en" sz="2000">
                <a:solidFill>
                  <a:schemeClr val="dk1"/>
                </a:solidFill>
                <a:latin typeface="Montserrat"/>
                <a:ea typeface="Montserrat"/>
                <a:cs typeface="Montserrat"/>
                <a:sym typeface="Montserrat"/>
              </a:rPr>
            </a:b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2000">
                <a:solidFill>
                  <a:schemeClr val="dk1"/>
                </a:solidFill>
                <a:latin typeface="Montserrat"/>
                <a:ea typeface="Montserrat"/>
                <a:cs typeface="Montserrat"/>
                <a:sym typeface="Montserrat"/>
              </a:rPr>
              <a:t>✓ Clear goals </a:t>
            </a:r>
            <a:br>
              <a:rPr lang="en" sz="2000">
                <a:solidFill>
                  <a:schemeClr val="dk1"/>
                </a:solidFill>
                <a:latin typeface="Montserrat"/>
                <a:ea typeface="Montserrat"/>
                <a:cs typeface="Montserrat"/>
                <a:sym typeface="Montserrat"/>
              </a:rPr>
            </a:b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2000">
                <a:solidFill>
                  <a:schemeClr val="dk1"/>
                </a:solidFill>
                <a:latin typeface="Montserrat"/>
                <a:ea typeface="Montserrat"/>
                <a:cs typeface="Montserrat"/>
                <a:sym typeface="Montserrat"/>
              </a:rPr>
              <a:t>✓ Involves</a:t>
            </a:r>
            <a:r>
              <a:rPr lang="en" sz="2000">
                <a:solidFill>
                  <a:schemeClr val="dk1"/>
                </a:solidFill>
                <a:latin typeface="Montserrat"/>
                <a:ea typeface="Montserrat"/>
                <a:cs typeface="Montserrat"/>
                <a:sym typeface="Montserrat"/>
              </a:rPr>
              <a:t> non-trivial</a:t>
            </a:r>
            <a:r>
              <a:rPr lang="en" sz="2000">
                <a:solidFill>
                  <a:schemeClr val="dk1"/>
                </a:solidFill>
                <a:latin typeface="Montserrat"/>
                <a:ea typeface="Montserrat"/>
                <a:cs typeface="Montserrat"/>
                <a:sym typeface="Montserrat"/>
              </a:rPr>
              <a:t>, context specific vocabulary </a:t>
            </a:r>
            <a:endParaRPr sz="20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166275" y="20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3236A7"/>
                </a:solidFill>
                <a:latin typeface="Amatic SC"/>
                <a:ea typeface="Amatic SC"/>
                <a:cs typeface="Amatic SC"/>
                <a:sym typeface="Amatic SC"/>
              </a:rPr>
              <a:t>Experiment </a:t>
            </a:r>
            <a:r>
              <a:rPr lang="en" sz="6000" u="sng">
                <a:solidFill>
                  <a:srgbClr val="3236A7"/>
                </a:solidFill>
                <a:latin typeface="Amatic SC"/>
                <a:ea typeface="Amatic SC"/>
                <a:cs typeface="Amatic SC"/>
                <a:sym typeface="Amatic SC"/>
              </a:rPr>
              <a:t> design</a:t>
            </a:r>
            <a:endParaRPr sz="6000" u="sng">
              <a:solidFill>
                <a:srgbClr val="3236A7"/>
              </a:solidFill>
              <a:latin typeface="Amatic SC"/>
              <a:ea typeface="Amatic SC"/>
              <a:cs typeface="Amatic SC"/>
              <a:sym typeface="Amatic SC"/>
            </a:endParaRPr>
          </a:p>
        </p:txBody>
      </p:sp>
      <p:sp>
        <p:nvSpPr>
          <p:cNvPr id="120" name="Google Shape;120;p18"/>
          <p:cNvSpPr txBox="1"/>
          <p:nvPr/>
        </p:nvSpPr>
        <p:spPr>
          <a:xfrm>
            <a:off x="3484573" y="3303125"/>
            <a:ext cx="2120100" cy="9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Goal-oriented  conversation in VR</a:t>
            </a:r>
            <a:endParaRPr b="1" sz="1800">
              <a:solidFill>
                <a:srgbClr val="3236A7"/>
              </a:solidFill>
              <a:latin typeface="Avenir"/>
              <a:ea typeface="Avenir"/>
              <a:cs typeface="Avenir"/>
              <a:sym typeface="Avenir"/>
            </a:endParaRPr>
          </a:p>
        </p:txBody>
      </p:sp>
      <p:sp>
        <p:nvSpPr>
          <p:cNvPr id="121" name="Google Shape;121;p18"/>
          <p:cNvSpPr txBox="1"/>
          <p:nvPr/>
        </p:nvSpPr>
        <p:spPr>
          <a:xfrm>
            <a:off x="284323" y="3336150"/>
            <a:ext cx="16131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Instructions</a:t>
            </a:r>
            <a:endParaRPr b="1" sz="1800">
              <a:solidFill>
                <a:srgbClr val="3236A7"/>
              </a:solidFill>
              <a:latin typeface="Avenir"/>
              <a:ea typeface="Avenir"/>
              <a:cs typeface="Avenir"/>
              <a:sym typeface="Avenir"/>
            </a:endParaRPr>
          </a:p>
          <a:p>
            <a:pPr indent="0" lvl="0" marL="0" rtl="0" algn="l">
              <a:spcBef>
                <a:spcPts val="0"/>
              </a:spcBef>
              <a:spcAft>
                <a:spcPts val="0"/>
              </a:spcAft>
              <a:buNone/>
            </a:pPr>
            <a:r>
              <a:rPr b="1" lang="en" sz="1800">
                <a:solidFill>
                  <a:srgbClr val="3236A7"/>
                </a:solidFill>
                <a:latin typeface="Avenir"/>
                <a:ea typeface="Avenir"/>
                <a:cs typeface="Avenir"/>
                <a:sym typeface="Avenir"/>
              </a:rPr>
              <a:t>(AI or not AI)</a:t>
            </a:r>
            <a:endParaRPr b="1" sz="1800">
              <a:solidFill>
                <a:srgbClr val="3236A7"/>
              </a:solidFill>
              <a:latin typeface="Avenir"/>
              <a:ea typeface="Avenir"/>
              <a:cs typeface="Avenir"/>
              <a:sym typeface="Avenir"/>
            </a:endParaRPr>
          </a:p>
        </p:txBody>
      </p:sp>
      <p:sp>
        <p:nvSpPr>
          <p:cNvPr id="122" name="Google Shape;122;p18"/>
          <p:cNvSpPr txBox="1"/>
          <p:nvPr/>
        </p:nvSpPr>
        <p:spPr>
          <a:xfrm>
            <a:off x="1897424" y="3309150"/>
            <a:ext cx="1613100" cy="9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Situational Prompt </a:t>
            </a:r>
            <a:r>
              <a:rPr b="1" lang="en" sz="1800">
                <a:solidFill>
                  <a:srgbClr val="3236A7"/>
                </a:solidFill>
                <a:latin typeface="Avenir"/>
                <a:ea typeface="Avenir"/>
                <a:cs typeface="Avenir"/>
                <a:sym typeface="Avenir"/>
              </a:rPr>
              <a:t>Video </a:t>
            </a:r>
            <a:endParaRPr b="1" sz="1800">
              <a:solidFill>
                <a:srgbClr val="3236A7"/>
              </a:solidFill>
              <a:latin typeface="Avenir"/>
              <a:ea typeface="Avenir"/>
              <a:cs typeface="Avenir"/>
              <a:sym typeface="Avenir"/>
            </a:endParaRPr>
          </a:p>
        </p:txBody>
      </p:sp>
      <p:pic>
        <p:nvPicPr>
          <p:cNvPr id="123" name="Google Shape;123;p18"/>
          <p:cNvPicPr preferRelativeResize="0"/>
          <p:nvPr/>
        </p:nvPicPr>
        <p:blipFill>
          <a:blip r:embed="rId3">
            <a:alphaModFix/>
          </a:blip>
          <a:stretch>
            <a:fillRect/>
          </a:stretch>
        </p:blipFill>
        <p:spPr>
          <a:xfrm>
            <a:off x="2076200" y="2144900"/>
            <a:ext cx="958801" cy="958799"/>
          </a:xfrm>
          <a:prstGeom prst="rect">
            <a:avLst/>
          </a:prstGeom>
          <a:noFill/>
          <a:ln>
            <a:noFill/>
          </a:ln>
          <a:effectLst>
            <a:outerShdw blurRad="200025" rotWithShape="0" algn="bl" dir="5400000" dist="9525">
              <a:srgbClr val="000000">
                <a:alpha val="20000"/>
              </a:srgbClr>
            </a:outerShdw>
          </a:effectLst>
        </p:spPr>
      </p:pic>
      <p:pic>
        <p:nvPicPr>
          <p:cNvPr id="124" name="Google Shape;124;p18"/>
          <p:cNvPicPr preferRelativeResize="0"/>
          <p:nvPr/>
        </p:nvPicPr>
        <p:blipFill>
          <a:blip r:embed="rId4">
            <a:alphaModFix/>
          </a:blip>
          <a:stretch>
            <a:fillRect/>
          </a:stretch>
        </p:blipFill>
        <p:spPr>
          <a:xfrm>
            <a:off x="3958422" y="2061800"/>
            <a:ext cx="1041900" cy="1041900"/>
          </a:xfrm>
          <a:prstGeom prst="rect">
            <a:avLst/>
          </a:prstGeom>
          <a:noFill/>
          <a:ln>
            <a:noFill/>
          </a:ln>
        </p:spPr>
      </p:pic>
      <p:sp>
        <p:nvSpPr>
          <p:cNvPr id="125" name="Google Shape;125;p18"/>
          <p:cNvSpPr txBox="1"/>
          <p:nvPr/>
        </p:nvSpPr>
        <p:spPr>
          <a:xfrm>
            <a:off x="6749650" y="3502200"/>
            <a:ext cx="2120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WoZ script </a:t>
            </a:r>
            <a:endParaRPr b="1" sz="1800">
              <a:solidFill>
                <a:srgbClr val="3236A7"/>
              </a:solidFill>
              <a:latin typeface="Avenir"/>
              <a:ea typeface="Avenir"/>
              <a:cs typeface="Avenir"/>
              <a:sym typeface="Avenir"/>
            </a:endParaRPr>
          </a:p>
        </p:txBody>
      </p:sp>
      <p:cxnSp>
        <p:nvCxnSpPr>
          <p:cNvPr id="126" name="Google Shape;126;p18"/>
          <p:cNvCxnSpPr/>
          <p:nvPr/>
        </p:nvCxnSpPr>
        <p:spPr>
          <a:xfrm>
            <a:off x="5891359" y="472600"/>
            <a:ext cx="0" cy="4034400"/>
          </a:xfrm>
          <a:prstGeom prst="straightConnector1">
            <a:avLst/>
          </a:prstGeom>
          <a:noFill/>
          <a:ln cap="flat" cmpd="sng" w="9525">
            <a:solidFill>
              <a:srgbClr val="00BEEF"/>
            </a:solidFill>
            <a:prstDash val="lgDash"/>
            <a:round/>
            <a:headEnd len="med" w="med" type="none"/>
            <a:tailEnd len="med" w="med" type="none"/>
          </a:ln>
        </p:spPr>
      </p:cxnSp>
      <p:sp>
        <p:nvSpPr>
          <p:cNvPr id="127" name="Google Shape;127;p18"/>
          <p:cNvSpPr txBox="1"/>
          <p:nvPr/>
        </p:nvSpPr>
        <p:spPr>
          <a:xfrm>
            <a:off x="6342234" y="418750"/>
            <a:ext cx="26640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latin typeface="Amatic SC"/>
                <a:ea typeface="Amatic SC"/>
                <a:cs typeface="Amatic SC"/>
                <a:sym typeface="Amatic SC"/>
              </a:rPr>
              <a:t>[Behind the scenes]</a:t>
            </a:r>
            <a:endParaRPr b="1" sz="3000">
              <a:solidFill>
                <a:srgbClr val="B7B7B7"/>
              </a:solidFill>
              <a:latin typeface="Amatic SC"/>
              <a:ea typeface="Amatic SC"/>
              <a:cs typeface="Amatic SC"/>
              <a:sym typeface="Amatic SC"/>
            </a:endParaRPr>
          </a:p>
        </p:txBody>
      </p:sp>
      <p:pic>
        <p:nvPicPr>
          <p:cNvPr id="128" name="Google Shape;128;p18"/>
          <p:cNvPicPr preferRelativeResize="0"/>
          <p:nvPr/>
        </p:nvPicPr>
        <p:blipFill>
          <a:blip r:embed="rId5">
            <a:alphaModFix/>
          </a:blip>
          <a:stretch>
            <a:fillRect/>
          </a:stretch>
        </p:blipFill>
        <p:spPr>
          <a:xfrm>
            <a:off x="380599" y="2061801"/>
            <a:ext cx="1115350" cy="1115174"/>
          </a:xfrm>
          <a:prstGeom prst="rect">
            <a:avLst/>
          </a:prstGeom>
          <a:noFill/>
          <a:ln>
            <a:noFill/>
          </a:ln>
        </p:spPr>
      </p:pic>
      <p:pic>
        <p:nvPicPr>
          <p:cNvPr id="129" name="Google Shape;129;p18"/>
          <p:cNvPicPr preferRelativeResize="0"/>
          <p:nvPr/>
        </p:nvPicPr>
        <p:blipFill rotWithShape="1">
          <a:blip r:embed="rId6">
            <a:alphaModFix/>
          </a:blip>
          <a:srcRect b="11590" l="14621" r="24380" t="0"/>
          <a:stretch/>
        </p:blipFill>
        <p:spPr>
          <a:xfrm>
            <a:off x="6982962" y="2028300"/>
            <a:ext cx="899725" cy="130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166275" y="20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3236A7"/>
                </a:solidFill>
                <a:latin typeface="Amatic SC"/>
                <a:ea typeface="Amatic SC"/>
                <a:cs typeface="Amatic SC"/>
                <a:sym typeface="Amatic SC"/>
              </a:rPr>
              <a:t>Experiment  </a:t>
            </a:r>
            <a:r>
              <a:rPr lang="en" sz="6000" u="sng">
                <a:solidFill>
                  <a:srgbClr val="5FD09B"/>
                </a:solidFill>
                <a:latin typeface="Amatic SC"/>
                <a:ea typeface="Amatic SC"/>
                <a:cs typeface="Amatic SC"/>
                <a:sym typeface="Amatic SC"/>
              </a:rPr>
              <a:t>[RE]</a:t>
            </a:r>
            <a:r>
              <a:rPr lang="en" sz="6000" u="sng">
                <a:solidFill>
                  <a:srgbClr val="3236A7"/>
                </a:solidFill>
                <a:latin typeface="Amatic SC"/>
                <a:ea typeface="Amatic SC"/>
                <a:cs typeface="Amatic SC"/>
                <a:sym typeface="Amatic SC"/>
              </a:rPr>
              <a:t>design #2</a:t>
            </a:r>
            <a:endParaRPr sz="6000" u="sng">
              <a:solidFill>
                <a:srgbClr val="3236A7"/>
              </a:solidFill>
              <a:latin typeface="Amatic SC"/>
              <a:ea typeface="Amatic SC"/>
              <a:cs typeface="Amatic SC"/>
              <a:sym typeface="Amatic SC"/>
            </a:endParaRPr>
          </a:p>
        </p:txBody>
      </p:sp>
      <p:sp>
        <p:nvSpPr>
          <p:cNvPr id="135" name="Google Shape;135;p19"/>
          <p:cNvSpPr txBox="1"/>
          <p:nvPr/>
        </p:nvSpPr>
        <p:spPr>
          <a:xfrm>
            <a:off x="1372609" y="1990325"/>
            <a:ext cx="26640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latin typeface="Amatic SC"/>
                <a:ea typeface="Amatic SC"/>
                <a:cs typeface="Amatic SC"/>
                <a:sym typeface="Amatic SC"/>
              </a:rPr>
              <a:t>[Before]</a:t>
            </a:r>
            <a:endParaRPr b="1" sz="3000">
              <a:solidFill>
                <a:srgbClr val="B7B7B7"/>
              </a:solidFill>
              <a:latin typeface="Amatic SC"/>
              <a:ea typeface="Amatic SC"/>
              <a:cs typeface="Amatic SC"/>
              <a:sym typeface="Amatic SC"/>
            </a:endParaRPr>
          </a:p>
        </p:txBody>
      </p:sp>
      <p:sp>
        <p:nvSpPr>
          <p:cNvPr id="136" name="Google Shape;136;p19"/>
          <p:cNvSpPr txBox="1"/>
          <p:nvPr/>
        </p:nvSpPr>
        <p:spPr>
          <a:xfrm>
            <a:off x="5269030" y="2051175"/>
            <a:ext cx="12297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latin typeface="Amatic SC"/>
                <a:ea typeface="Amatic SC"/>
                <a:cs typeface="Amatic SC"/>
                <a:sym typeface="Amatic SC"/>
              </a:rPr>
              <a:t>[After]</a:t>
            </a:r>
            <a:endParaRPr b="1" sz="3000">
              <a:solidFill>
                <a:srgbClr val="B7B7B7"/>
              </a:solidFill>
              <a:latin typeface="Amatic SC"/>
              <a:ea typeface="Amatic SC"/>
              <a:cs typeface="Amatic SC"/>
              <a:sym typeface="Amatic SC"/>
            </a:endParaRPr>
          </a:p>
        </p:txBody>
      </p:sp>
      <p:sp>
        <p:nvSpPr>
          <p:cNvPr id="137" name="Google Shape;137;p19"/>
          <p:cNvSpPr txBox="1"/>
          <p:nvPr/>
        </p:nvSpPr>
        <p:spPr>
          <a:xfrm>
            <a:off x="1372599" y="4010475"/>
            <a:ext cx="1613100" cy="9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Situational Prompt Video </a:t>
            </a:r>
            <a:endParaRPr b="1" sz="1800">
              <a:solidFill>
                <a:srgbClr val="3236A7"/>
              </a:solidFill>
              <a:latin typeface="Avenir"/>
              <a:ea typeface="Avenir"/>
              <a:cs typeface="Avenir"/>
              <a:sym typeface="Avenir"/>
            </a:endParaRPr>
          </a:p>
        </p:txBody>
      </p:sp>
      <p:pic>
        <p:nvPicPr>
          <p:cNvPr id="138" name="Google Shape;138;p19"/>
          <p:cNvPicPr preferRelativeResize="0"/>
          <p:nvPr/>
        </p:nvPicPr>
        <p:blipFill>
          <a:blip r:embed="rId3">
            <a:alphaModFix/>
          </a:blip>
          <a:stretch>
            <a:fillRect/>
          </a:stretch>
        </p:blipFill>
        <p:spPr>
          <a:xfrm>
            <a:off x="1480075" y="2770025"/>
            <a:ext cx="1108850" cy="1108850"/>
          </a:xfrm>
          <a:prstGeom prst="rect">
            <a:avLst/>
          </a:prstGeom>
          <a:noFill/>
          <a:ln>
            <a:noFill/>
          </a:ln>
          <a:effectLst>
            <a:outerShdw blurRad="200025" rotWithShape="0" algn="bl" dir="5400000" dist="9525">
              <a:srgbClr val="000000">
                <a:alpha val="20000"/>
              </a:srgbClr>
            </a:outerShdw>
          </a:effectLst>
        </p:spPr>
      </p:pic>
      <p:pic>
        <p:nvPicPr>
          <p:cNvPr id="139" name="Google Shape;139;p19"/>
          <p:cNvPicPr preferRelativeResize="0"/>
          <p:nvPr/>
        </p:nvPicPr>
        <p:blipFill>
          <a:blip r:embed="rId4">
            <a:alphaModFix/>
          </a:blip>
          <a:stretch>
            <a:fillRect/>
          </a:stretch>
        </p:blipFill>
        <p:spPr>
          <a:xfrm>
            <a:off x="5358925" y="2724475"/>
            <a:ext cx="1209800" cy="1209800"/>
          </a:xfrm>
          <a:prstGeom prst="rect">
            <a:avLst/>
          </a:prstGeom>
          <a:noFill/>
          <a:ln>
            <a:noFill/>
          </a:ln>
          <a:effectLst>
            <a:outerShdw blurRad="328613" rotWithShape="0" algn="bl" dir="5400000" dist="9525">
              <a:srgbClr val="000000">
                <a:alpha val="18000"/>
              </a:srgbClr>
            </a:outerShdw>
          </a:effectLst>
        </p:spPr>
      </p:pic>
      <p:sp>
        <p:nvSpPr>
          <p:cNvPr id="140" name="Google Shape;140;p19"/>
          <p:cNvSpPr txBox="1"/>
          <p:nvPr/>
        </p:nvSpPr>
        <p:spPr>
          <a:xfrm>
            <a:off x="5269025" y="4047575"/>
            <a:ext cx="1884000" cy="9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Detailed written instructions</a:t>
            </a:r>
            <a:endParaRPr b="1" sz="1800">
              <a:solidFill>
                <a:srgbClr val="3236A7"/>
              </a:solidFill>
              <a:latin typeface="Avenir"/>
              <a:ea typeface="Avenir"/>
              <a:cs typeface="Avenir"/>
              <a:sym typeface="Avenir"/>
            </a:endParaRPr>
          </a:p>
        </p:txBody>
      </p:sp>
      <p:sp>
        <p:nvSpPr>
          <p:cNvPr id="141" name="Google Shape;141;p19"/>
          <p:cNvSpPr txBox="1"/>
          <p:nvPr/>
        </p:nvSpPr>
        <p:spPr>
          <a:xfrm>
            <a:off x="472050" y="1422950"/>
            <a:ext cx="78039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Insight: Videos left users to make too many assumptions</a:t>
            </a:r>
            <a:endParaRPr sz="18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p:nvPr/>
        </p:nvSpPr>
        <p:spPr>
          <a:xfrm>
            <a:off x="5866975" y="1419225"/>
            <a:ext cx="3013500" cy="2218500"/>
          </a:xfrm>
          <a:prstGeom prst="rect">
            <a:avLst/>
          </a:prstGeom>
          <a:solidFill>
            <a:srgbClr val="FFFFFF"/>
          </a:soli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257175" y="1419225"/>
            <a:ext cx="5442300" cy="3333900"/>
          </a:xfrm>
          <a:prstGeom prst="rect">
            <a:avLst/>
          </a:prstGeom>
          <a:solidFill>
            <a:srgbClr val="FFFFFF"/>
          </a:soli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20"/>
          <p:cNvPicPr preferRelativeResize="0"/>
          <p:nvPr/>
        </p:nvPicPr>
        <p:blipFill>
          <a:blip r:embed="rId3">
            <a:alphaModFix/>
          </a:blip>
          <a:stretch>
            <a:fillRect/>
          </a:stretch>
        </p:blipFill>
        <p:spPr>
          <a:xfrm>
            <a:off x="6102600" y="1592700"/>
            <a:ext cx="2519893" cy="1871538"/>
          </a:xfrm>
          <a:prstGeom prst="rect">
            <a:avLst/>
          </a:prstGeom>
          <a:noFill/>
          <a:ln>
            <a:noFill/>
          </a:ln>
        </p:spPr>
      </p:pic>
      <p:grpSp>
        <p:nvGrpSpPr>
          <p:cNvPr id="149" name="Google Shape;149;p20"/>
          <p:cNvGrpSpPr/>
          <p:nvPr/>
        </p:nvGrpSpPr>
        <p:grpSpPr>
          <a:xfrm>
            <a:off x="311843" y="276550"/>
            <a:ext cx="6015632" cy="1017900"/>
            <a:chOff x="2824693" y="1277750"/>
            <a:chExt cx="6015632" cy="1017900"/>
          </a:xfrm>
        </p:grpSpPr>
        <p:sp>
          <p:nvSpPr>
            <p:cNvPr id="150" name="Google Shape;150;p20"/>
            <p:cNvSpPr txBox="1"/>
            <p:nvPr/>
          </p:nvSpPr>
          <p:spPr>
            <a:xfrm>
              <a:off x="3372825" y="1277750"/>
              <a:ext cx="54675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Interface redesign #1: </a:t>
              </a:r>
              <a:r>
                <a:rPr b="1" lang="en" sz="3600">
                  <a:solidFill>
                    <a:srgbClr val="5FD09B"/>
                  </a:solidFill>
                  <a:latin typeface="Amatic SC"/>
                  <a:ea typeface="Amatic SC"/>
                  <a:cs typeface="Amatic SC"/>
                  <a:sym typeface="Amatic SC"/>
                </a:rPr>
                <a:t>Instructions</a:t>
              </a:r>
              <a:endParaRPr b="1" sz="3600">
                <a:solidFill>
                  <a:srgbClr val="5FD09B"/>
                </a:solidFill>
                <a:latin typeface="Amatic SC"/>
                <a:ea typeface="Amatic SC"/>
                <a:cs typeface="Amatic SC"/>
                <a:sym typeface="Amatic SC"/>
              </a:endParaRPr>
            </a:p>
          </p:txBody>
        </p:sp>
        <p:grpSp>
          <p:nvGrpSpPr>
            <p:cNvPr id="151" name="Google Shape;151;p20"/>
            <p:cNvGrpSpPr/>
            <p:nvPr/>
          </p:nvGrpSpPr>
          <p:grpSpPr>
            <a:xfrm rot="-1426241">
              <a:off x="2912366" y="1364909"/>
              <a:ext cx="548575" cy="549235"/>
              <a:chOff x="570875" y="4322250"/>
              <a:chExt cx="443300" cy="443325"/>
            </a:xfrm>
          </p:grpSpPr>
          <p:sp>
            <p:nvSpPr>
              <p:cNvPr id="152" name="Google Shape;152;p20"/>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153" name="Google Shape;153;p20"/>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154" name="Google Shape;154;p20"/>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155" name="Google Shape;155;p20"/>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grpSp>
      </p:grpSp>
      <p:pic>
        <p:nvPicPr>
          <p:cNvPr id="156" name="Google Shape;156;p20"/>
          <p:cNvPicPr preferRelativeResize="0"/>
          <p:nvPr/>
        </p:nvPicPr>
        <p:blipFill rotWithShape="1">
          <a:blip r:embed="rId4">
            <a:alphaModFix amt="30000"/>
          </a:blip>
          <a:srcRect b="53220" l="6535" r="56098" t="9358"/>
          <a:stretch/>
        </p:blipFill>
        <p:spPr>
          <a:xfrm>
            <a:off x="7982750" y="4600700"/>
            <a:ext cx="304150" cy="304575"/>
          </a:xfrm>
          <a:prstGeom prst="rect">
            <a:avLst/>
          </a:prstGeom>
          <a:noFill/>
          <a:ln>
            <a:noFill/>
          </a:ln>
        </p:spPr>
      </p:pic>
      <p:grpSp>
        <p:nvGrpSpPr>
          <p:cNvPr id="157" name="Google Shape;157;p20"/>
          <p:cNvGrpSpPr/>
          <p:nvPr/>
        </p:nvGrpSpPr>
        <p:grpSpPr>
          <a:xfrm>
            <a:off x="8384352" y="4547202"/>
            <a:ext cx="441051" cy="411580"/>
            <a:chOff x="6654650" y="3665275"/>
            <a:chExt cx="409100" cy="409125"/>
          </a:xfrm>
        </p:grpSpPr>
        <p:sp>
          <p:nvSpPr>
            <p:cNvPr id="158" name="Google Shape;158;p20"/>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 name="Google Shape;160;p20"/>
          <p:cNvPicPr preferRelativeResize="0"/>
          <p:nvPr/>
        </p:nvPicPr>
        <p:blipFill>
          <a:blip r:embed="rId5">
            <a:alphaModFix/>
          </a:blip>
          <a:stretch>
            <a:fillRect/>
          </a:stretch>
        </p:blipFill>
        <p:spPr>
          <a:xfrm>
            <a:off x="311850" y="1537650"/>
            <a:ext cx="5387674" cy="2982600"/>
          </a:xfrm>
          <a:prstGeom prst="rect">
            <a:avLst/>
          </a:prstGeom>
          <a:noFill/>
          <a:ln>
            <a:noFill/>
          </a:ln>
        </p:spPr>
      </p:pic>
      <p:sp>
        <p:nvSpPr>
          <p:cNvPr id="161" name="Google Shape;161;p20"/>
          <p:cNvSpPr txBox="1"/>
          <p:nvPr/>
        </p:nvSpPr>
        <p:spPr>
          <a:xfrm>
            <a:off x="867650" y="913750"/>
            <a:ext cx="66579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venir"/>
                <a:ea typeface="Avenir"/>
                <a:cs typeface="Avenir"/>
                <a:sym typeface="Avenir"/>
              </a:rPr>
              <a:t>Background information for users in native language (Chinese)</a:t>
            </a:r>
            <a:endParaRPr/>
          </a:p>
        </p:txBody>
      </p:sp>
      <p:sp>
        <p:nvSpPr>
          <p:cNvPr id="162" name="Google Shape;162;p20"/>
          <p:cNvSpPr txBox="1"/>
          <p:nvPr/>
        </p:nvSpPr>
        <p:spPr>
          <a:xfrm>
            <a:off x="6327475" y="3998700"/>
            <a:ext cx="22545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5FD09B"/>
                </a:solidFill>
                <a:latin typeface="Montserrat"/>
                <a:ea typeface="Montserrat"/>
                <a:cs typeface="Montserrat"/>
                <a:sym typeface="Montserrat"/>
              </a:rPr>
              <a:t>Description of problems with their car</a:t>
            </a:r>
            <a:endParaRPr b="1" sz="1600">
              <a:solidFill>
                <a:srgbClr val="5FD09B"/>
              </a:solidFill>
              <a:latin typeface="Montserrat"/>
              <a:ea typeface="Montserrat"/>
              <a:cs typeface="Montserrat"/>
              <a:sym typeface="Montserrat"/>
            </a:endParaRPr>
          </a:p>
        </p:txBody>
      </p:sp>
      <p:sp>
        <p:nvSpPr>
          <p:cNvPr id="163" name="Google Shape;163;p20"/>
          <p:cNvSpPr txBox="1"/>
          <p:nvPr/>
        </p:nvSpPr>
        <p:spPr>
          <a:xfrm>
            <a:off x="3117600" y="4038600"/>
            <a:ext cx="2908800" cy="8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5FD09B"/>
                </a:solidFill>
                <a:latin typeface="Montserrat"/>
                <a:ea typeface="Montserrat"/>
                <a:cs typeface="Montserrat"/>
                <a:sym typeface="Montserrat"/>
              </a:rPr>
              <a:t>Key points to refer to during the interaction</a:t>
            </a:r>
            <a:endParaRPr b="1" sz="1600">
              <a:solidFill>
                <a:srgbClr val="5FD09B"/>
              </a:solidFill>
              <a:latin typeface="Montserrat"/>
              <a:ea typeface="Montserrat"/>
              <a:cs typeface="Montserrat"/>
              <a:sym typeface="Montserrat"/>
            </a:endParaRPr>
          </a:p>
        </p:txBody>
      </p:sp>
      <p:cxnSp>
        <p:nvCxnSpPr>
          <p:cNvPr id="164" name="Google Shape;164;p20"/>
          <p:cNvCxnSpPr>
            <a:endCxn id="163" idx="1"/>
          </p:cNvCxnSpPr>
          <p:nvPr/>
        </p:nvCxnSpPr>
        <p:spPr>
          <a:xfrm>
            <a:off x="2867100" y="3787050"/>
            <a:ext cx="250500" cy="656100"/>
          </a:xfrm>
          <a:prstGeom prst="straightConnector1">
            <a:avLst/>
          </a:prstGeom>
          <a:noFill/>
          <a:ln cap="flat" cmpd="sng" w="9525">
            <a:solidFill>
              <a:srgbClr val="5FD09B"/>
            </a:solidFill>
            <a:prstDash val="solid"/>
            <a:round/>
            <a:headEnd len="med" w="med" type="triangle"/>
            <a:tailEnd len="med" w="med" type="none"/>
          </a:ln>
        </p:spPr>
      </p:cxnSp>
      <p:cxnSp>
        <p:nvCxnSpPr>
          <p:cNvPr id="165" name="Google Shape;165;p20"/>
          <p:cNvCxnSpPr/>
          <p:nvPr/>
        </p:nvCxnSpPr>
        <p:spPr>
          <a:xfrm flipH="1">
            <a:off x="7286725" y="3637800"/>
            <a:ext cx="174000" cy="458100"/>
          </a:xfrm>
          <a:prstGeom prst="straightConnector1">
            <a:avLst/>
          </a:prstGeom>
          <a:noFill/>
          <a:ln cap="flat" cmpd="sng" w="9525">
            <a:solidFill>
              <a:srgbClr val="5FD09B"/>
            </a:solidFill>
            <a:prstDash val="solid"/>
            <a:round/>
            <a:headEnd len="med" w="med" type="triangle"/>
            <a:tailEnd len="med" w="med" type="none"/>
          </a:ln>
        </p:spPr>
      </p:cxnSp>
      <p:pic>
        <p:nvPicPr>
          <p:cNvPr id="166" name="Google Shape;166;p20"/>
          <p:cNvPicPr preferRelativeResize="0"/>
          <p:nvPr/>
        </p:nvPicPr>
        <p:blipFill>
          <a:blip r:embed="rId6">
            <a:alphaModFix/>
          </a:blip>
          <a:stretch>
            <a:fillRect/>
          </a:stretch>
        </p:blipFill>
        <p:spPr>
          <a:xfrm>
            <a:off x="5800300" y="473575"/>
            <a:ext cx="343325" cy="343325"/>
          </a:xfrm>
          <a:prstGeom prst="rect">
            <a:avLst/>
          </a:prstGeom>
          <a:noFill/>
          <a:ln>
            <a:noFill/>
          </a:ln>
          <a:effectLst>
            <a:outerShdw blurRad="328613" rotWithShape="0" algn="bl" dir="5400000" dist="9525">
              <a:srgbClr val="000000">
                <a:alpha val="18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grpSp>
        <p:nvGrpSpPr>
          <p:cNvPr id="171" name="Google Shape;171;p21"/>
          <p:cNvGrpSpPr/>
          <p:nvPr/>
        </p:nvGrpSpPr>
        <p:grpSpPr>
          <a:xfrm rot="-1426241">
            <a:off x="399516" y="363709"/>
            <a:ext cx="548575" cy="549235"/>
            <a:chOff x="570875" y="4322250"/>
            <a:chExt cx="443300" cy="443325"/>
          </a:xfrm>
        </p:grpSpPr>
        <p:sp>
          <p:nvSpPr>
            <p:cNvPr id="172" name="Google Shape;172;p21"/>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173" name="Google Shape;173;p21"/>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174" name="Google Shape;174;p21"/>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175" name="Google Shape;175;p21"/>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grpSp>
      <p:pic>
        <p:nvPicPr>
          <p:cNvPr id="176" name="Google Shape;176;p21"/>
          <p:cNvPicPr preferRelativeResize="0"/>
          <p:nvPr/>
        </p:nvPicPr>
        <p:blipFill rotWithShape="1">
          <a:blip r:embed="rId3">
            <a:alphaModFix amt="30000"/>
          </a:blip>
          <a:srcRect b="53220" l="6535" r="56098" t="9358"/>
          <a:stretch/>
        </p:blipFill>
        <p:spPr>
          <a:xfrm>
            <a:off x="7982750" y="4600700"/>
            <a:ext cx="304150" cy="304575"/>
          </a:xfrm>
          <a:prstGeom prst="rect">
            <a:avLst/>
          </a:prstGeom>
          <a:noFill/>
          <a:ln>
            <a:noFill/>
          </a:ln>
        </p:spPr>
      </p:pic>
      <p:grpSp>
        <p:nvGrpSpPr>
          <p:cNvPr id="177" name="Google Shape;177;p21"/>
          <p:cNvGrpSpPr/>
          <p:nvPr/>
        </p:nvGrpSpPr>
        <p:grpSpPr>
          <a:xfrm>
            <a:off x="8384352" y="4547202"/>
            <a:ext cx="441051" cy="411580"/>
            <a:chOff x="6654650" y="3665275"/>
            <a:chExt cx="409100" cy="409125"/>
          </a:xfrm>
        </p:grpSpPr>
        <p:sp>
          <p:nvSpPr>
            <p:cNvPr id="178" name="Google Shape;178;p21"/>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0" name="Google Shape;180;p21"/>
          <p:cNvPicPr preferRelativeResize="0"/>
          <p:nvPr/>
        </p:nvPicPr>
        <p:blipFill>
          <a:blip r:embed="rId4">
            <a:alphaModFix/>
          </a:blip>
          <a:stretch>
            <a:fillRect/>
          </a:stretch>
        </p:blipFill>
        <p:spPr>
          <a:xfrm>
            <a:off x="311850" y="1201475"/>
            <a:ext cx="3872102" cy="3638401"/>
          </a:xfrm>
          <a:prstGeom prst="rect">
            <a:avLst/>
          </a:prstGeom>
          <a:noFill/>
          <a:ln>
            <a:noFill/>
          </a:ln>
        </p:spPr>
      </p:pic>
      <p:pic>
        <p:nvPicPr>
          <p:cNvPr id="181" name="Google Shape;181;p21"/>
          <p:cNvPicPr preferRelativeResize="0"/>
          <p:nvPr/>
        </p:nvPicPr>
        <p:blipFill>
          <a:blip r:embed="rId5">
            <a:alphaModFix/>
          </a:blip>
          <a:stretch>
            <a:fillRect/>
          </a:stretch>
        </p:blipFill>
        <p:spPr>
          <a:xfrm>
            <a:off x="4277024" y="893231"/>
            <a:ext cx="4548377" cy="1886949"/>
          </a:xfrm>
          <a:prstGeom prst="rect">
            <a:avLst/>
          </a:prstGeom>
          <a:noFill/>
          <a:ln>
            <a:noFill/>
          </a:ln>
        </p:spPr>
      </p:pic>
      <p:sp>
        <p:nvSpPr>
          <p:cNvPr id="182" name="Google Shape;182;p21"/>
          <p:cNvSpPr txBox="1"/>
          <p:nvPr/>
        </p:nvSpPr>
        <p:spPr>
          <a:xfrm>
            <a:off x="859975" y="276550"/>
            <a:ext cx="54675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Interface redesign #1: </a:t>
            </a:r>
            <a:r>
              <a:rPr b="1" lang="en" sz="3600">
                <a:solidFill>
                  <a:srgbClr val="5FD09B"/>
                </a:solidFill>
                <a:latin typeface="Amatic SC"/>
                <a:ea typeface="Amatic SC"/>
                <a:cs typeface="Amatic SC"/>
                <a:sym typeface="Amatic SC"/>
              </a:rPr>
              <a:t>WOZ Side</a:t>
            </a:r>
            <a:endParaRPr b="1" sz="3600">
              <a:solidFill>
                <a:srgbClr val="5FD09B"/>
              </a:solidFill>
              <a:latin typeface="Amatic SC"/>
              <a:ea typeface="Amatic SC"/>
              <a:cs typeface="Amatic SC"/>
              <a:sym typeface="Amatic SC"/>
            </a:endParaRPr>
          </a:p>
        </p:txBody>
      </p:sp>
      <p:sp>
        <p:nvSpPr>
          <p:cNvPr id="183" name="Google Shape;183;p21"/>
          <p:cNvSpPr txBox="1"/>
          <p:nvPr/>
        </p:nvSpPr>
        <p:spPr>
          <a:xfrm>
            <a:off x="4555000" y="3753625"/>
            <a:ext cx="41448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Avenir"/>
                <a:ea typeface="Avenir"/>
                <a:cs typeface="Avenir"/>
                <a:sym typeface="Avenir"/>
              </a:rPr>
              <a:t>Using AI, to WOZ AI</a:t>
            </a:r>
            <a:endParaRPr b="1" sz="2400">
              <a:solidFill>
                <a:schemeClr val="dk1"/>
              </a:solidFill>
              <a:latin typeface="Avenir"/>
              <a:ea typeface="Avenir"/>
              <a:cs typeface="Avenir"/>
              <a:sym typeface="Avenir"/>
            </a:endParaRPr>
          </a:p>
          <a:p>
            <a:pPr indent="0" lvl="0" marL="0" rtl="0" algn="l">
              <a:spcBef>
                <a:spcPts val="0"/>
              </a:spcBef>
              <a:spcAft>
                <a:spcPts val="0"/>
              </a:spcAft>
              <a:buNone/>
            </a:pPr>
            <a:r>
              <a:rPr lang="en">
                <a:solidFill>
                  <a:schemeClr val="dk1"/>
                </a:solidFill>
                <a:latin typeface="Avenir"/>
                <a:ea typeface="Avenir"/>
                <a:cs typeface="Avenir"/>
                <a:sym typeface="Avenir"/>
              </a:rPr>
              <a:t>With </a:t>
            </a:r>
            <a:r>
              <a:rPr lang="en">
                <a:solidFill>
                  <a:schemeClr val="dk1"/>
                </a:solidFill>
                <a:latin typeface="Avenir"/>
                <a:ea typeface="Avenir"/>
                <a:cs typeface="Avenir"/>
                <a:sym typeface="Avenir"/>
              </a:rPr>
              <a:t>Google Cloud Text-To-Speech (WaveNet)</a:t>
            </a:r>
            <a:endParaRPr>
              <a:solidFill>
                <a:schemeClr val="dk1"/>
              </a:solidFill>
              <a:latin typeface="Avenir"/>
              <a:ea typeface="Avenir"/>
              <a:cs typeface="Avenir"/>
              <a:sym typeface="Avenir"/>
            </a:endParaRPr>
          </a:p>
        </p:txBody>
      </p:sp>
      <p:sp>
        <p:nvSpPr>
          <p:cNvPr id="184" name="Google Shape;184;p21"/>
          <p:cNvSpPr txBox="1"/>
          <p:nvPr/>
        </p:nvSpPr>
        <p:spPr>
          <a:xfrm>
            <a:off x="4630975" y="2969775"/>
            <a:ext cx="2051400" cy="6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FD09B"/>
                </a:solidFill>
                <a:latin typeface="Montserrat"/>
                <a:ea typeface="Montserrat"/>
                <a:cs typeface="Montserrat"/>
                <a:sym typeface="Montserrat"/>
              </a:rPr>
              <a:t>Pre Recorded</a:t>
            </a:r>
            <a:r>
              <a:rPr b="1" lang="en">
                <a:solidFill>
                  <a:srgbClr val="5FD09B"/>
                </a:solidFill>
                <a:latin typeface="Montserrat"/>
                <a:ea typeface="Montserrat"/>
                <a:cs typeface="Montserrat"/>
                <a:sym typeface="Montserrat"/>
              </a:rPr>
              <a:t> phrases on soundboard</a:t>
            </a:r>
            <a:endParaRPr b="1">
              <a:solidFill>
                <a:srgbClr val="5FD09B"/>
              </a:solidFill>
              <a:latin typeface="Montserrat"/>
              <a:ea typeface="Montserrat"/>
              <a:cs typeface="Montserrat"/>
              <a:sym typeface="Montserrat"/>
            </a:endParaRPr>
          </a:p>
        </p:txBody>
      </p:sp>
      <p:sp>
        <p:nvSpPr>
          <p:cNvPr id="185" name="Google Shape;185;p21"/>
          <p:cNvSpPr txBox="1"/>
          <p:nvPr/>
        </p:nvSpPr>
        <p:spPr>
          <a:xfrm>
            <a:off x="6604900" y="2939313"/>
            <a:ext cx="15567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1B1C6"/>
                </a:solidFill>
                <a:latin typeface="Montserrat"/>
                <a:ea typeface="Montserrat"/>
                <a:cs typeface="Montserrat"/>
                <a:sym typeface="Montserrat"/>
              </a:rPr>
              <a:t>Real-time phrases</a:t>
            </a:r>
            <a:endParaRPr b="1">
              <a:solidFill>
                <a:srgbClr val="31B1C6"/>
              </a:solidFill>
              <a:latin typeface="Montserrat"/>
              <a:ea typeface="Montserrat"/>
              <a:cs typeface="Montserrat"/>
              <a:sym typeface="Montserrat"/>
            </a:endParaRPr>
          </a:p>
        </p:txBody>
      </p:sp>
      <p:cxnSp>
        <p:nvCxnSpPr>
          <p:cNvPr id="186" name="Google Shape;186;p21"/>
          <p:cNvCxnSpPr>
            <a:endCxn id="184" idx="1"/>
          </p:cNvCxnSpPr>
          <p:nvPr/>
        </p:nvCxnSpPr>
        <p:spPr>
          <a:xfrm>
            <a:off x="4238575" y="3253425"/>
            <a:ext cx="392400" cy="47700"/>
          </a:xfrm>
          <a:prstGeom prst="straightConnector1">
            <a:avLst/>
          </a:prstGeom>
          <a:noFill/>
          <a:ln cap="flat" cmpd="sng" w="9525">
            <a:solidFill>
              <a:srgbClr val="5FD09B"/>
            </a:solidFill>
            <a:prstDash val="solid"/>
            <a:round/>
            <a:headEnd len="med" w="med" type="triangle"/>
            <a:tailEnd len="med" w="med" type="none"/>
          </a:ln>
        </p:spPr>
      </p:cxnSp>
      <p:cxnSp>
        <p:nvCxnSpPr>
          <p:cNvPr id="187" name="Google Shape;187;p21"/>
          <p:cNvCxnSpPr/>
          <p:nvPr/>
        </p:nvCxnSpPr>
        <p:spPr>
          <a:xfrm flipH="1">
            <a:off x="7705825" y="2713875"/>
            <a:ext cx="174000" cy="458100"/>
          </a:xfrm>
          <a:prstGeom prst="straightConnector1">
            <a:avLst/>
          </a:prstGeom>
          <a:noFill/>
          <a:ln cap="flat" cmpd="sng" w="9525">
            <a:solidFill>
              <a:srgbClr val="31B1C6"/>
            </a:solidFill>
            <a:prstDash val="solid"/>
            <a:round/>
            <a:headEnd len="med" w="med" type="triangl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